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027" autoAdjust="0"/>
  </p:normalViewPr>
  <p:slideViewPr>
    <p:cSldViewPr snapToGrid="0">
      <p:cViewPr varScale="1">
        <p:scale>
          <a:sx n="96" d="100"/>
          <a:sy n="96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51B4F-0799-44FA-BB85-1AFAB088A6F8}" type="datetimeFigureOut">
              <a:rPr lang="en-AU" smtClean="0"/>
              <a:t>25/02/2026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EA18C-AEC9-4AF3-9842-47A1A2105F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458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EA18C-AEC9-4AF3-9842-47A1A2105F7B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409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268F1-01D1-AC4D-3AFF-F4E9B63924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PLANU EXSEKUSAUN </a:t>
            </a:r>
            <a:r>
              <a:rPr lang="en-AU" dirty="0" err="1"/>
              <a:t>sm</a:t>
            </a:r>
            <a:r>
              <a:rPr lang="en-AU" dirty="0"/>
              <a:t> AGRIKULTURA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2B5CE-7758-8587-FA65-7DC7D2FD3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1272" y="5548745"/>
            <a:ext cx="9144000" cy="1309255"/>
          </a:xfrm>
        </p:spPr>
        <p:txBody>
          <a:bodyPr/>
          <a:lstStyle/>
          <a:p>
            <a:r>
              <a:rPr lang="en-AU" dirty="0" err="1"/>
              <a:t>Ainaro</a:t>
            </a:r>
            <a:r>
              <a:rPr lang="en-AU" dirty="0"/>
              <a:t>, 02/02/2026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6412" t="11964" r="8333" b="57076"/>
          <a:stretch>
            <a:fillRect/>
          </a:stretch>
        </p:blipFill>
        <p:spPr bwMode="auto">
          <a:xfrm>
            <a:off x="365759" y="167829"/>
            <a:ext cx="11387877" cy="173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158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38B7-9E61-51CF-3043-0D79BF9B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ORSAMENTO BA </a:t>
            </a:r>
            <a:r>
              <a:rPr lang="en-AU" dirty="0" err="1"/>
              <a:t>sm</a:t>
            </a:r>
            <a:r>
              <a:rPr lang="en-AU" dirty="0"/>
              <a:t> AGRIKULTURA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15D56-0D5B-F727-AA7C-A75133820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7007" y="2065106"/>
            <a:ext cx="8245217" cy="4157620"/>
          </a:xfrm>
        </p:spPr>
        <p:txBody>
          <a:bodyPr/>
          <a:lstStyle/>
          <a:p>
            <a:pPr marL="0" indent="0" algn="ctr">
              <a:buNone/>
            </a:pPr>
            <a:r>
              <a:rPr lang="en-AU" b="1" dirty="0"/>
              <a:t>TOTAL ALOKASAUN  : $. 779,993</a:t>
            </a:r>
          </a:p>
          <a:p>
            <a:pPr marL="0" indent="0" algn="ctr">
              <a:buNone/>
            </a:pPr>
            <a:endParaRPr lang="en-AU" b="1" dirty="0"/>
          </a:p>
          <a:p>
            <a:pPr marL="0" indent="0">
              <a:buNone/>
            </a:pPr>
            <a:r>
              <a:rPr lang="en-AU" dirty="0"/>
              <a:t>SV		 : $. 257,687 </a:t>
            </a:r>
          </a:p>
          <a:p>
            <a:pPr marL="0" indent="0">
              <a:buNone/>
            </a:pPr>
            <a:r>
              <a:rPr lang="en-AU" dirty="0"/>
              <a:t>BS		 : $. 105,590</a:t>
            </a:r>
          </a:p>
          <a:p>
            <a:pPr marL="0" indent="0">
              <a:buNone/>
            </a:pPr>
            <a:r>
              <a:rPr lang="en-AU" dirty="0"/>
              <a:t>CN 		:  $. 20,000</a:t>
            </a:r>
          </a:p>
          <a:p>
            <a:pPr marL="0" indent="0">
              <a:buNone/>
            </a:pPr>
            <a:r>
              <a:rPr lang="en-AU" dirty="0"/>
              <a:t>CD 		: $.  396,716</a:t>
            </a:r>
          </a:p>
        </p:txBody>
      </p:sp>
    </p:spTree>
    <p:extLst>
      <p:ext uri="{BB962C8B-B14F-4D97-AF65-F5344CB8AC3E}">
        <p14:creationId xmlns:p14="http://schemas.microsoft.com/office/powerpoint/2010/main" val="271852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3047C-8C44-5EAA-9C7C-13D1BD09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81313E-9D44-1A47-7FFE-A72F21C9B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959334"/>
              </p:ext>
            </p:extLst>
          </p:nvPr>
        </p:nvGraphicFramePr>
        <p:xfrm>
          <a:off x="277402" y="284177"/>
          <a:ext cx="11209107" cy="6354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797">
                  <a:extLst>
                    <a:ext uri="{9D8B030D-6E8A-4147-A177-3AD203B41FA5}">
                      <a16:colId xmlns:a16="http://schemas.microsoft.com/office/drawing/2014/main" val="1011982521"/>
                    </a:ext>
                  </a:extLst>
                </a:gridCol>
                <a:gridCol w="2606997">
                  <a:extLst>
                    <a:ext uri="{9D8B030D-6E8A-4147-A177-3AD203B41FA5}">
                      <a16:colId xmlns:a16="http://schemas.microsoft.com/office/drawing/2014/main" val="1536976351"/>
                    </a:ext>
                  </a:extLst>
                </a:gridCol>
                <a:gridCol w="419854">
                  <a:extLst>
                    <a:ext uri="{9D8B030D-6E8A-4147-A177-3AD203B41FA5}">
                      <a16:colId xmlns:a16="http://schemas.microsoft.com/office/drawing/2014/main" val="1871873208"/>
                    </a:ext>
                  </a:extLst>
                </a:gridCol>
                <a:gridCol w="1025224">
                  <a:extLst>
                    <a:ext uri="{9D8B030D-6E8A-4147-A177-3AD203B41FA5}">
                      <a16:colId xmlns:a16="http://schemas.microsoft.com/office/drawing/2014/main" val="1021048875"/>
                    </a:ext>
                  </a:extLst>
                </a:gridCol>
                <a:gridCol w="927583">
                  <a:extLst>
                    <a:ext uri="{9D8B030D-6E8A-4147-A177-3AD203B41FA5}">
                      <a16:colId xmlns:a16="http://schemas.microsoft.com/office/drawing/2014/main" val="1610580002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65967678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2753446244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2451766252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2749275717"/>
                    </a:ext>
                  </a:extLst>
                </a:gridCol>
                <a:gridCol w="1357200">
                  <a:extLst>
                    <a:ext uri="{9D8B030D-6E8A-4147-A177-3AD203B41FA5}">
                      <a16:colId xmlns:a16="http://schemas.microsoft.com/office/drawing/2014/main" val="4230159691"/>
                    </a:ext>
                  </a:extLst>
                </a:gridCol>
              </a:tblGrid>
              <a:tr h="154310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 dirty="0">
                          <a:effectLst/>
                        </a:rPr>
                        <a:t>Material de </a:t>
                      </a:r>
                      <a:r>
                        <a:rPr lang="en-AU" sz="1600" b="1" u="none" strike="noStrike" dirty="0" err="1">
                          <a:effectLst/>
                        </a:rPr>
                        <a:t>Escritorio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07221"/>
                  </a:ext>
                </a:extLst>
              </a:tr>
              <a:tr h="2124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 dirty="0">
                          <a:effectLst/>
                        </a:rPr>
                        <a:t>NU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 dirty="0" err="1">
                          <a:effectLst/>
                        </a:rPr>
                        <a:t>Discrisaun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QTY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Presu Unidade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Total Presu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Alokasaun Kada Quarter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Alokasaun Anual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extLst>
                  <a:ext uri="{0D108BD9-81ED-4DB2-BD59-A6C34878D82A}">
                    <a16:rowId xmlns:a16="http://schemas.microsoft.com/office/drawing/2014/main" val="1274022769"/>
                  </a:ext>
                </a:extLst>
              </a:tr>
              <a:tr h="21249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ctr"/>
                </a:tc>
                <a:extLst>
                  <a:ext uri="{0D108BD9-81ED-4DB2-BD59-A6C34878D82A}">
                    <a16:rowId xmlns:a16="http://schemas.microsoft.com/office/drawing/2014/main" val="3442758742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 dirty="0">
                          <a:effectLst/>
                        </a:rPr>
                        <a:t>HVS A4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525.00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525.00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3714266655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Lapizeira Pilot G-2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813225117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 dirty="0" err="1">
                          <a:effectLst/>
                        </a:rPr>
                        <a:t>Lapizeira</a:t>
                      </a:r>
                      <a:r>
                        <a:rPr lang="en-AU" sz="1400" b="0" u="none" strike="noStrike" dirty="0">
                          <a:effectLst/>
                        </a:rPr>
                        <a:t> Snowman V-5 07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40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3862452542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 dirty="0" err="1">
                          <a:effectLst/>
                        </a:rPr>
                        <a:t>Kaderno</a:t>
                      </a:r>
                      <a:r>
                        <a:rPr lang="en-AU" sz="1400" b="0" u="none" strike="noStrike" dirty="0">
                          <a:effectLst/>
                        </a:rPr>
                        <a:t> boot ADA Folio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6.00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60.00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60.00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673772804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Hekter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7.00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2607932875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6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Flesh disk 16 gb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4170188120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7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Amplop coklat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200.00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827913910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Folder Teka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3082001063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Possit no 655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2343250918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Lakban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178966565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Binder Clips 111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800553869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Buku Agenda Kancing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271772847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Stop Map Biola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75.00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3255131469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Tezoura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3361346625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Livru Expedisi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5.00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5.00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240446558"/>
                  </a:ext>
                </a:extLst>
              </a:tr>
              <a:tr h="30330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16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Spido BoardMarker Snowman/Kor Modok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7.50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7.50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2487320868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17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Hard Disk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175.00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87.50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350.00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667752305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18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Sing here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5.00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20.00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263837566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19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Isolasi Mutin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40.00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2597405753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Tinta Epson L3110 (003)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23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460.00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115.00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115.00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460.00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326880454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u="none" strike="noStrike">
                          <a:effectLst/>
                        </a:rPr>
                        <a:t>Tinta HP Laserjet 30A CF 230A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560.00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140.00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560.00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790747653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Tinta Hp Laserjet 85A 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560.00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140.00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560.00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4062929650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Tinta Epson L3210 (003)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400.00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400.00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822477000"/>
                  </a:ext>
                </a:extLst>
              </a:tr>
              <a:tr h="2124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Tipex 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>
                          <a:effectLst/>
                        </a:rPr>
                        <a:t>10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10.00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>
                          <a:effectLst/>
                        </a:rPr>
                        <a:t>2.50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b="0" u="none" strike="noStrike" dirty="0">
                          <a:effectLst/>
                        </a:rPr>
                        <a:t>10.00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278944004"/>
                  </a:ext>
                </a:extLst>
              </a:tr>
              <a:tr h="19656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0" u="none" strike="noStrike">
                          <a:effectLst/>
                        </a:rPr>
                        <a:t>TOTAL :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u="none" strike="noStrike">
                          <a:effectLst/>
                        </a:rPr>
                        <a:t>1,250.00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u="none" strike="noStrike">
                          <a:effectLst/>
                        </a:rPr>
                        <a:t>1,250.00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u="none" strike="noStrike">
                          <a:effectLst/>
                        </a:rPr>
                        <a:t>1,250.00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u="none" strike="noStrike">
                          <a:effectLst/>
                        </a:rPr>
                        <a:t>1,250.00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04" marR="3804" marT="38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u="none" strike="noStrike" dirty="0">
                          <a:effectLst/>
                        </a:rPr>
                        <a:t>5,000.00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04" marR="3804" marT="3804" marB="0" anchor="b"/>
                </a:tc>
                <a:extLst>
                  <a:ext uri="{0D108BD9-81ED-4DB2-BD59-A6C34878D82A}">
                    <a16:rowId xmlns:a16="http://schemas.microsoft.com/office/drawing/2014/main" val="1706185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847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AF00A-391D-1C17-2159-A8DCA8C4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956B94-ED4C-3B6A-5D8E-0D84612960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471024"/>
              </p:ext>
            </p:extLst>
          </p:nvPr>
        </p:nvGraphicFramePr>
        <p:xfrm>
          <a:off x="737077" y="606175"/>
          <a:ext cx="10249921" cy="5967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5906">
                  <a:extLst>
                    <a:ext uri="{9D8B030D-6E8A-4147-A177-3AD203B41FA5}">
                      <a16:colId xmlns:a16="http://schemas.microsoft.com/office/drawing/2014/main" val="1368373887"/>
                    </a:ext>
                  </a:extLst>
                </a:gridCol>
                <a:gridCol w="2030017">
                  <a:extLst>
                    <a:ext uri="{9D8B030D-6E8A-4147-A177-3AD203B41FA5}">
                      <a16:colId xmlns:a16="http://schemas.microsoft.com/office/drawing/2014/main" val="2846927980"/>
                    </a:ext>
                  </a:extLst>
                </a:gridCol>
                <a:gridCol w="576835">
                  <a:extLst>
                    <a:ext uri="{9D8B030D-6E8A-4147-A177-3AD203B41FA5}">
                      <a16:colId xmlns:a16="http://schemas.microsoft.com/office/drawing/2014/main" val="1981030383"/>
                    </a:ext>
                  </a:extLst>
                </a:gridCol>
                <a:gridCol w="1497554">
                  <a:extLst>
                    <a:ext uri="{9D8B030D-6E8A-4147-A177-3AD203B41FA5}">
                      <a16:colId xmlns:a16="http://schemas.microsoft.com/office/drawing/2014/main" val="4203496645"/>
                    </a:ext>
                  </a:extLst>
                </a:gridCol>
                <a:gridCol w="987276">
                  <a:extLst>
                    <a:ext uri="{9D8B030D-6E8A-4147-A177-3AD203B41FA5}">
                      <a16:colId xmlns:a16="http://schemas.microsoft.com/office/drawing/2014/main" val="329621915"/>
                    </a:ext>
                  </a:extLst>
                </a:gridCol>
                <a:gridCol w="831974">
                  <a:extLst>
                    <a:ext uri="{9D8B030D-6E8A-4147-A177-3AD203B41FA5}">
                      <a16:colId xmlns:a16="http://schemas.microsoft.com/office/drawing/2014/main" val="4189306787"/>
                    </a:ext>
                  </a:extLst>
                </a:gridCol>
                <a:gridCol w="743231">
                  <a:extLst>
                    <a:ext uri="{9D8B030D-6E8A-4147-A177-3AD203B41FA5}">
                      <a16:colId xmlns:a16="http://schemas.microsoft.com/office/drawing/2014/main" val="3169800312"/>
                    </a:ext>
                  </a:extLst>
                </a:gridCol>
                <a:gridCol w="865252">
                  <a:extLst>
                    <a:ext uri="{9D8B030D-6E8A-4147-A177-3AD203B41FA5}">
                      <a16:colId xmlns:a16="http://schemas.microsoft.com/office/drawing/2014/main" val="3478845217"/>
                    </a:ext>
                  </a:extLst>
                </a:gridCol>
                <a:gridCol w="798694">
                  <a:extLst>
                    <a:ext uri="{9D8B030D-6E8A-4147-A177-3AD203B41FA5}">
                      <a16:colId xmlns:a16="http://schemas.microsoft.com/office/drawing/2014/main" val="2664217783"/>
                    </a:ext>
                  </a:extLst>
                </a:gridCol>
                <a:gridCol w="1453182">
                  <a:extLst>
                    <a:ext uri="{9D8B030D-6E8A-4147-A177-3AD203B41FA5}">
                      <a16:colId xmlns:a16="http://schemas.microsoft.com/office/drawing/2014/main" val="3533528877"/>
                    </a:ext>
                  </a:extLst>
                </a:gridCol>
              </a:tblGrid>
              <a:tr h="82019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 err="1">
                          <a:effectLst/>
                        </a:rPr>
                        <a:t>Pulsa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Komunikasaun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665908"/>
                  </a:ext>
                </a:extLst>
              </a:tr>
              <a:tr h="820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Presu Unidade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 dirty="0">
                          <a:effectLst/>
                        </a:rPr>
                        <a:t>Total </a:t>
                      </a:r>
                      <a:r>
                        <a:rPr lang="en-AU" sz="1400" u="none" strike="noStrike" dirty="0" err="1">
                          <a:effectLst/>
                        </a:rPr>
                        <a:t>Presu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Alokasaun Kada Quarter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Alokasaun Anual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44747971"/>
                  </a:ext>
                </a:extLst>
              </a:tr>
              <a:tr h="82019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Q1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Q2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Q3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u="none" strike="noStrike">
                          <a:effectLst/>
                        </a:rPr>
                        <a:t>Q4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91689983"/>
                  </a:ext>
                </a:extLst>
              </a:tr>
              <a:tr h="8201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1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Pulsa ba Directora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u="none" strike="noStrike">
                          <a:effectLst/>
                        </a:rPr>
                        <a:t>1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600.00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600.00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150.00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600.00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40431282"/>
                  </a:ext>
                </a:extLst>
              </a:tr>
              <a:tr h="8201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2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Chefe Departemento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u="none" strike="noStrike">
                          <a:effectLst/>
                        </a:rPr>
                        <a:t>2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454.00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454.00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113.50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113.50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113.50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113.50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454.00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360319"/>
                  </a:ext>
                </a:extLst>
              </a:tr>
              <a:tr h="8201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u="none" strike="noStrike">
                          <a:effectLst/>
                        </a:rPr>
                        <a:t>3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>
                          <a:effectLst/>
                        </a:rPr>
                        <a:t>Pulsa ba Senior Extensionista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u="none" strike="noStrike">
                          <a:effectLst/>
                        </a:rPr>
                        <a:t>1</a:t>
                      </a:r>
                      <a:endParaRPr lang="en-A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87.50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 dirty="0">
                          <a:effectLst/>
                        </a:rPr>
                        <a:t>87.50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87.50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400" u="none" strike="noStrike">
                          <a:effectLst/>
                        </a:rPr>
                        <a:t>350.00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54965613"/>
                  </a:ext>
                </a:extLst>
              </a:tr>
              <a:tr h="104645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800" u="none" strike="noStrike">
                          <a:effectLst/>
                        </a:rPr>
                        <a:t>TOTAL :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u="none" strike="noStrike">
                          <a:effectLst/>
                        </a:rPr>
                        <a:t>351.00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u="none" strike="noStrike">
                          <a:effectLst/>
                        </a:rPr>
                        <a:t>351.00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u="none" strike="noStrike" dirty="0">
                          <a:effectLst/>
                        </a:rPr>
                        <a:t>351.00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u="none" strike="noStrike" dirty="0">
                          <a:effectLst/>
                        </a:rPr>
                        <a:t>351.00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u="none" strike="noStrike" dirty="0">
                          <a:effectLst/>
                        </a:rPr>
                        <a:t>1,404.00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89227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21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C76678-935B-A3BB-BD20-9F3C3201EE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824626"/>
              </p:ext>
            </p:extLst>
          </p:nvPr>
        </p:nvGraphicFramePr>
        <p:xfrm>
          <a:off x="791110" y="1952090"/>
          <a:ext cx="10798139" cy="3647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0165">
                  <a:extLst>
                    <a:ext uri="{9D8B030D-6E8A-4147-A177-3AD203B41FA5}">
                      <a16:colId xmlns:a16="http://schemas.microsoft.com/office/drawing/2014/main" val="3819203654"/>
                    </a:ext>
                  </a:extLst>
                </a:gridCol>
                <a:gridCol w="2233327">
                  <a:extLst>
                    <a:ext uri="{9D8B030D-6E8A-4147-A177-3AD203B41FA5}">
                      <a16:colId xmlns:a16="http://schemas.microsoft.com/office/drawing/2014/main" val="1472931403"/>
                    </a:ext>
                  </a:extLst>
                </a:gridCol>
                <a:gridCol w="569499">
                  <a:extLst>
                    <a:ext uri="{9D8B030D-6E8A-4147-A177-3AD203B41FA5}">
                      <a16:colId xmlns:a16="http://schemas.microsoft.com/office/drawing/2014/main" val="3608454138"/>
                    </a:ext>
                  </a:extLst>
                </a:gridCol>
                <a:gridCol w="1462830">
                  <a:extLst>
                    <a:ext uri="{9D8B030D-6E8A-4147-A177-3AD203B41FA5}">
                      <a16:colId xmlns:a16="http://schemas.microsoft.com/office/drawing/2014/main" val="353822882"/>
                    </a:ext>
                  </a:extLst>
                </a:gridCol>
                <a:gridCol w="1194830">
                  <a:extLst>
                    <a:ext uri="{9D8B030D-6E8A-4147-A177-3AD203B41FA5}">
                      <a16:colId xmlns:a16="http://schemas.microsoft.com/office/drawing/2014/main" val="407373555"/>
                    </a:ext>
                  </a:extLst>
                </a:gridCol>
                <a:gridCol w="949164">
                  <a:extLst>
                    <a:ext uri="{9D8B030D-6E8A-4147-A177-3AD203B41FA5}">
                      <a16:colId xmlns:a16="http://schemas.microsoft.com/office/drawing/2014/main" val="925023608"/>
                    </a:ext>
                  </a:extLst>
                </a:gridCol>
                <a:gridCol w="837498">
                  <a:extLst>
                    <a:ext uri="{9D8B030D-6E8A-4147-A177-3AD203B41FA5}">
                      <a16:colId xmlns:a16="http://schemas.microsoft.com/office/drawing/2014/main" val="1701801150"/>
                    </a:ext>
                  </a:extLst>
                </a:gridCol>
                <a:gridCol w="837498">
                  <a:extLst>
                    <a:ext uri="{9D8B030D-6E8A-4147-A177-3AD203B41FA5}">
                      <a16:colId xmlns:a16="http://schemas.microsoft.com/office/drawing/2014/main" val="252801281"/>
                    </a:ext>
                  </a:extLst>
                </a:gridCol>
                <a:gridCol w="837498">
                  <a:extLst>
                    <a:ext uri="{9D8B030D-6E8A-4147-A177-3AD203B41FA5}">
                      <a16:colId xmlns:a16="http://schemas.microsoft.com/office/drawing/2014/main" val="3662924081"/>
                    </a:ext>
                  </a:extLst>
                </a:gridCol>
                <a:gridCol w="1395830">
                  <a:extLst>
                    <a:ext uri="{9D8B030D-6E8A-4147-A177-3AD203B41FA5}">
                      <a16:colId xmlns:a16="http://schemas.microsoft.com/office/drawing/2014/main" val="4282470598"/>
                    </a:ext>
                  </a:extLst>
                </a:gridCol>
              </a:tblGrid>
              <a:tr h="69132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AU" sz="2400" b="1" u="none" strike="noStrike" dirty="0" err="1">
                          <a:effectLst/>
                        </a:rPr>
                        <a:t>Manutensaun</a:t>
                      </a:r>
                      <a:r>
                        <a:rPr lang="en-AU" sz="2400" b="1" u="none" strike="noStrike" dirty="0">
                          <a:effectLst/>
                        </a:rPr>
                        <a:t> </a:t>
                      </a:r>
                      <a:r>
                        <a:rPr lang="en-AU" sz="2400" b="1" u="none" strike="noStrike" dirty="0" err="1">
                          <a:effectLst/>
                        </a:rPr>
                        <a:t>Veiculos</a:t>
                      </a:r>
                      <a:endParaRPr lang="en-A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07496"/>
                  </a:ext>
                </a:extLst>
              </a:tr>
              <a:tr h="6913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NU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Discrisaun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QTY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Presu Unidade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Total Presu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Alokasaun Kada Quarter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Alokasaun Anual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734727"/>
                  </a:ext>
                </a:extLst>
              </a:tr>
              <a:tr h="69132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Q1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Q2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Q3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Q4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u="none" strike="noStrike">
                          <a:effectLst/>
                        </a:rPr>
                        <a:t> 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3359780"/>
                  </a:ext>
                </a:extLst>
              </a:tr>
              <a:tr h="691323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u="none" strike="noStrike">
                          <a:effectLst/>
                        </a:rPr>
                        <a:t>1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u="none" strike="noStrike">
                          <a:effectLst/>
                        </a:rPr>
                        <a:t>Manutensaun Kareta 2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u="none" strike="noStrike">
                          <a:effectLst/>
                        </a:rPr>
                        <a:t>2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3,105.00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3,105.00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855.00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750.00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750.00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750.00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u="none" strike="noStrike">
                          <a:effectLst/>
                        </a:rPr>
                        <a:t>3,105.00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70687043"/>
                  </a:ext>
                </a:extLst>
              </a:tr>
              <a:tr h="88203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2000" u="none" strike="noStrike">
                          <a:effectLst/>
                        </a:rPr>
                        <a:t>TOTAL :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u="none" strike="noStrike">
                          <a:effectLst/>
                        </a:rPr>
                        <a:t>855.00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u="none" strike="noStrike">
                          <a:effectLst/>
                        </a:rPr>
                        <a:t>750.00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u="none" strike="noStrike">
                          <a:effectLst/>
                        </a:rPr>
                        <a:t>750.00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u="none" strike="noStrike">
                          <a:effectLst/>
                        </a:rPr>
                        <a:t>750.00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u="none" strike="noStrike" dirty="0">
                          <a:effectLst/>
                        </a:rPr>
                        <a:t>3,105.00</a:t>
                      </a:r>
                      <a:endParaRPr lang="en-A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87933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356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FF48-82A8-43EB-6672-E9B47666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32CA929-9435-3A12-B791-2BABA95EF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292771"/>
              </p:ext>
            </p:extLst>
          </p:nvPr>
        </p:nvGraphicFramePr>
        <p:xfrm>
          <a:off x="232880" y="125284"/>
          <a:ext cx="11959120" cy="6732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448">
                  <a:extLst>
                    <a:ext uri="{9D8B030D-6E8A-4147-A177-3AD203B41FA5}">
                      <a16:colId xmlns:a16="http://schemas.microsoft.com/office/drawing/2014/main" val="2260108389"/>
                    </a:ext>
                  </a:extLst>
                </a:gridCol>
                <a:gridCol w="2926398">
                  <a:extLst>
                    <a:ext uri="{9D8B030D-6E8A-4147-A177-3AD203B41FA5}">
                      <a16:colId xmlns:a16="http://schemas.microsoft.com/office/drawing/2014/main" val="2136034250"/>
                    </a:ext>
                  </a:extLst>
                </a:gridCol>
                <a:gridCol w="383911">
                  <a:extLst>
                    <a:ext uri="{9D8B030D-6E8A-4147-A177-3AD203B41FA5}">
                      <a16:colId xmlns:a16="http://schemas.microsoft.com/office/drawing/2014/main" val="1175276225"/>
                    </a:ext>
                  </a:extLst>
                </a:gridCol>
                <a:gridCol w="1101023">
                  <a:extLst>
                    <a:ext uri="{9D8B030D-6E8A-4147-A177-3AD203B41FA5}">
                      <a16:colId xmlns:a16="http://schemas.microsoft.com/office/drawing/2014/main" val="2622950896"/>
                    </a:ext>
                  </a:extLst>
                </a:gridCol>
                <a:gridCol w="1216919">
                  <a:extLst>
                    <a:ext uri="{9D8B030D-6E8A-4147-A177-3AD203B41FA5}">
                      <a16:colId xmlns:a16="http://schemas.microsoft.com/office/drawing/2014/main" val="1178734158"/>
                    </a:ext>
                  </a:extLst>
                </a:gridCol>
                <a:gridCol w="905445">
                  <a:extLst>
                    <a:ext uri="{9D8B030D-6E8A-4147-A177-3AD203B41FA5}">
                      <a16:colId xmlns:a16="http://schemas.microsoft.com/office/drawing/2014/main" val="3367690912"/>
                    </a:ext>
                  </a:extLst>
                </a:gridCol>
                <a:gridCol w="883715">
                  <a:extLst>
                    <a:ext uri="{9D8B030D-6E8A-4147-A177-3AD203B41FA5}">
                      <a16:colId xmlns:a16="http://schemas.microsoft.com/office/drawing/2014/main" val="874024891"/>
                    </a:ext>
                  </a:extLst>
                </a:gridCol>
                <a:gridCol w="934418">
                  <a:extLst>
                    <a:ext uri="{9D8B030D-6E8A-4147-A177-3AD203B41FA5}">
                      <a16:colId xmlns:a16="http://schemas.microsoft.com/office/drawing/2014/main" val="2803243719"/>
                    </a:ext>
                  </a:extLst>
                </a:gridCol>
                <a:gridCol w="854738">
                  <a:extLst>
                    <a:ext uri="{9D8B030D-6E8A-4147-A177-3AD203B41FA5}">
                      <a16:colId xmlns:a16="http://schemas.microsoft.com/office/drawing/2014/main" val="264602952"/>
                    </a:ext>
                  </a:extLst>
                </a:gridCol>
                <a:gridCol w="992367">
                  <a:extLst>
                    <a:ext uri="{9D8B030D-6E8A-4147-A177-3AD203B41FA5}">
                      <a16:colId xmlns:a16="http://schemas.microsoft.com/office/drawing/2014/main" val="1990663422"/>
                    </a:ext>
                  </a:extLst>
                </a:gridCol>
                <a:gridCol w="1419738">
                  <a:extLst>
                    <a:ext uri="{9D8B030D-6E8A-4147-A177-3AD203B41FA5}">
                      <a16:colId xmlns:a16="http://schemas.microsoft.com/office/drawing/2014/main" val="662567827"/>
                    </a:ext>
                  </a:extLst>
                </a:gridCol>
              </a:tblGrid>
              <a:tr h="20987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1800" b="1" u="none" strike="noStrike" dirty="0" err="1">
                          <a:effectLst/>
                        </a:rPr>
                        <a:t>Depezas</a:t>
                      </a:r>
                      <a:r>
                        <a:rPr lang="en-AU" sz="1800" b="1" u="none" strike="noStrike" dirty="0">
                          <a:effectLst/>
                        </a:rPr>
                        <a:t> </a:t>
                      </a:r>
                      <a:r>
                        <a:rPr lang="en-AU" sz="1800" b="1" u="none" strike="noStrike" dirty="0" err="1">
                          <a:effectLst/>
                        </a:rPr>
                        <a:t>Operasionais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75675"/>
                  </a:ext>
                </a:extLst>
              </a:tr>
              <a:tr h="1551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NU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 dirty="0">
                          <a:effectLst/>
                        </a:rPr>
                        <a:t>Fasilita Despezas Operasionais ba Senior Extensionista,Koordenador Extensionista Posto 4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QTY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Presu kada Quarter 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Total </a:t>
                      </a:r>
                      <a:r>
                        <a:rPr lang="en-AU" sz="1000" b="1" u="none" strike="noStrike" dirty="0" err="1">
                          <a:effectLst/>
                        </a:rPr>
                        <a:t>Presu</a:t>
                      </a:r>
                      <a:r>
                        <a:rPr lang="en-AU" sz="1000" b="1" u="none" strike="noStrike" dirty="0">
                          <a:effectLst/>
                        </a:rPr>
                        <a:t> Quarter 1,2,3,4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Alokasaun Kada Quarter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Alokasaun Anual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1" u="none" strike="noStrike">
                          <a:effectLst/>
                        </a:rPr>
                        <a:t>Justifikasaun 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b"/>
                </a:tc>
                <a:extLst>
                  <a:ext uri="{0D108BD9-81ED-4DB2-BD59-A6C34878D82A}">
                    <a16:rowId xmlns:a16="http://schemas.microsoft.com/office/drawing/2014/main" val="854601696"/>
                  </a:ext>
                </a:extLst>
              </a:tr>
              <a:tr h="1504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Q1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Q2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Q3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Q4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 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1" u="none" strike="noStrike">
                          <a:effectLst/>
                        </a:rPr>
                        <a:t> 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b"/>
                </a:tc>
                <a:extLst>
                  <a:ext uri="{0D108BD9-81ED-4DB2-BD59-A6C34878D82A}">
                    <a16:rowId xmlns:a16="http://schemas.microsoft.com/office/drawing/2014/main" val="2218872056"/>
                  </a:ext>
                </a:extLst>
              </a:tr>
              <a:tr h="59612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1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>
                          <a:effectLst/>
                        </a:rPr>
                        <a:t>Senior </a:t>
                      </a:r>
                      <a:r>
                        <a:rPr lang="en-AU" sz="1100" b="0" u="none" strike="noStrike" dirty="0" err="1">
                          <a:effectLst/>
                        </a:rPr>
                        <a:t>Extensionista</a:t>
                      </a:r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1,200.00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1,200.00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u="none" strike="noStrike">
                          <a:effectLst/>
                        </a:rPr>
                        <a:t>Orsamento ne'e hodi halo Pagamento Despezas Operasionais  ba Senior extensionista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1292038782"/>
                  </a:ext>
                </a:extLst>
              </a:tr>
              <a:tr h="7446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2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 err="1">
                          <a:effectLst/>
                        </a:rPr>
                        <a:t>Koordenador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0" u="none" strike="noStrike" dirty="0" err="1">
                          <a:effectLst/>
                        </a:rPr>
                        <a:t>Extensionista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Posto</a:t>
                      </a:r>
                      <a:r>
                        <a:rPr lang="en-AU" sz="1000" b="1" u="none" strike="noStrike" dirty="0">
                          <a:effectLst/>
                        </a:rPr>
                        <a:t> 4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4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225.00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1,200.00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u="none" strike="noStrike">
                          <a:effectLst/>
                        </a:rPr>
                        <a:t>Orsamento ne'e hodi halo Pagamento Despezas Operasionais  ba Kordenador Extensionista Posto 4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69629475"/>
                  </a:ext>
                </a:extLst>
              </a:tr>
              <a:tr h="59612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3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 err="1">
                          <a:effectLst/>
                        </a:rPr>
                        <a:t>Extensionista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Suku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25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150.00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3,750.00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3,750.00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Orsamento ne'e hodi halo Pagamento Despezas Operasionais  ba  Extensionista suku 21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303674544"/>
                  </a:ext>
                </a:extLst>
              </a:tr>
              <a:tr h="688352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 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Tekniku Pekuaria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105.00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1,155.00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1,155.00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1,155.00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1,155.00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1,155.00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4,620.00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Orsamento ne'e hodi halo Pagamento Despezas Operasionais  ba  Tekniku Pekuaria Vernaria 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4288886068"/>
                  </a:ext>
                </a:extLst>
              </a:tr>
              <a:tr h="688352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 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Teknik Operador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16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7,680.00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1,920.00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1,920.00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1,920.00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1,920.00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7,680.00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u="none" strike="noStrike">
                          <a:effectLst/>
                        </a:rPr>
                        <a:t>Orsamento ne'e hodi halo Pagamento Despezas Operasionais  ba  Tekniku Mekanik no Operador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3298214882"/>
                  </a:ext>
                </a:extLst>
              </a:tr>
              <a:tr h="7446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4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Vijita Oficial husi Nasional no Municipio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2,437.50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9,750.00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2,437.50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2,437.50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2,437.50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2,437.50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9,750.00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Orsamento ne'e hodi halo Pagamento Despezas Operasionais  ba  Vijita Oficial husi Nasional no Municipio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517075787"/>
                  </a:ext>
                </a:extLst>
              </a:tr>
              <a:tr h="74468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5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Atividades Demplod Posto 4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4,000.00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1,000.00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1,000.00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1,000.00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4,000.00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u="none" strike="noStrike">
                          <a:effectLst/>
                        </a:rPr>
                        <a:t>Orsamento ne'e hodi halo Pagamento Despezas Operasionais  ba  Atividades Demplod iha Posto 4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547289355"/>
                  </a:ext>
                </a:extLst>
              </a:tr>
              <a:tr h="110019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u="none" strike="noStrike">
                          <a:effectLst/>
                        </a:rPr>
                        <a:t>6</a:t>
                      </a:r>
                      <a:endParaRPr lang="en-A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 err="1">
                          <a:effectLst/>
                        </a:rPr>
                        <a:t>Atividades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Sosializasaun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Monitorizasaun</a:t>
                      </a:r>
                      <a:r>
                        <a:rPr lang="en-AU" sz="1000" b="1" u="none" strike="noStrike" dirty="0">
                          <a:effectLst/>
                        </a:rPr>
                        <a:t> Labra Rai </a:t>
                      </a:r>
                      <a:r>
                        <a:rPr lang="en-AU" sz="1000" b="1" u="none" strike="noStrike" dirty="0" err="1">
                          <a:effectLst/>
                        </a:rPr>
                        <a:t>nsst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1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2,500.00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10,000.00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2,500.00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2,500.00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>
                          <a:effectLst/>
                        </a:rPr>
                        <a:t>2,500.00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2,500.00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10,000.00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 err="1">
                          <a:effectLst/>
                        </a:rPr>
                        <a:t>Orsamento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ne'e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hodi</a:t>
                      </a:r>
                      <a:r>
                        <a:rPr lang="en-AU" sz="1000" b="1" u="none" strike="noStrike" dirty="0">
                          <a:effectLst/>
                        </a:rPr>
                        <a:t> halo </a:t>
                      </a:r>
                      <a:r>
                        <a:rPr lang="en-AU" sz="1000" b="1" u="none" strike="noStrike" dirty="0" err="1">
                          <a:effectLst/>
                        </a:rPr>
                        <a:t>Pagamento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Despezas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Operasionais</a:t>
                      </a:r>
                      <a:r>
                        <a:rPr lang="en-AU" sz="1000" b="1" u="none" strike="noStrike" dirty="0">
                          <a:effectLst/>
                        </a:rPr>
                        <a:t>  </a:t>
                      </a:r>
                      <a:r>
                        <a:rPr lang="en-AU" sz="1000" b="1" u="none" strike="noStrike" dirty="0" err="1">
                          <a:effectLst/>
                        </a:rPr>
                        <a:t>ba</a:t>
                      </a:r>
                      <a:r>
                        <a:rPr lang="en-AU" sz="1000" b="1" u="none" strike="noStrike" dirty="0">
                          <a:effectLst/>
                        </a:rPr>
                        <a:t>  </a:t>
                      </a:r>
                      <a:r>
                        <a:rPr lang="en-AU" sz="1000" b="1" u="none" strike="noStrike" dirty="0" err="1">
                          <a:effectLst/>
                        </a:rPr>
                        <a:t>Atividades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Sosializasaun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Monitorizasaun</a:t>
                      </a:r>
                      <a:r>
                        <a:rPr lang="en-AU" sz="1000" b="1" u="none" strike="noStrike" dirty="0">
                          <a:effectLst/>
                        </a:rPr>
                        <a:t> Labra Rai no </a:t>
                      </a:r>
                      <a:r>
                        <a:rPr lang="en-AU" sz="1000" b="1" u="none" strike="noStrike" dirty="0" err="1">
                          <a:effectLst/>
                        </a:rPr>
                        <a:t>Biveiros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Ai'I</a:t>
                      </a:r>
                      <a:r>
                        <a:rPr lang="en-AU" sz="1000" b="1" u="none" strike="noStrike" dirty="0">
                          <a:effectLst/>
                        </a:rPr>
                        <a:t> </a:t>
                      </a:r>
                      <a:r>
                        <a:rPr lang="en-AU" sz="1000" b="1" u="none" strike="noStrike" dirty="0" err="1">
                          <a:effectLst/>
                        </a:rPr>
                        <a:t>Oan</a:t>
                      </a:r>
                      <a:r>
                        <a:rPr lang="en-AU" sz="1000" b="1" u="none" strike="noStrike" dirty="0">
                          <a:effectLst/>
                        </a:rPr>
                        <a:t> no halo </a:t>
                      </a:r>
                      <a:r>
                        <a:rPr lang="en-AU" sz="1000" b="1" u="none" strike="noStrike" dirty="0" err="1">
                          <a:effectLst/>
                        </a:rPr>
                        <a:t>Reflorestasaun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124287823"/>
                  </a:ext>
                </a:extLst>
              </a:tr>
              <a:tr h="15514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AU" sz="1000" b="1" u="none" strike="noStrike" dirty="0">
                          <a:effectLst/>
                        </a:rPr>
                        <a:t>TOTAL U$ Q 1,2,3,4: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 $      11,250.00 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>
                          <a:effectLst/>
                        </a:rPr>
                        <a:t> $      11,250.00 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>
                          <a:effectLst/>
                        </a:rPr>
                        <a:t> $       11,250.00 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>
                          <a:effectLst/>
                        </a:rPr>
                        <a:t> $     11,250.00 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>
                          <a:effectLst/>
                        </a:rPr>
                        <a:t> $         45,000.00 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5" marR="1945" marT="19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1" u="none" strike="noStrike" dirty="0">
                          <a:effectLst/>
                        </a:rPr>
                        <a:t> 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5" marR="1945" marT="1945" marB="0" anchor="ctr"/>
                </a:tc>
                <a:extLst>
                  <a:ext uri="{0D108BD9-81ED-4DB2-BD59-A6C34878D82A}">
                    <a16:rowId xmlns:a16="http://schemas.microsoft.com/office/drawing/2014/main" val="2168925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964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2A0C5-E446-9609-F8B7-2C1B6433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1C7ACF-897B-5CFC-8ACB-A80A1892F2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584002"/>
              </p:ext>
            </p:extLst>
          </p:nvPr>
        </p:nvGraphicFramePr>
        <p:xfrm>
          <a:off x="246580" y="523982"/>
          <a:ext cx="10740421" cy="5982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539">
                  <a:extLst>
                    <a:ext uri="{9D8B030D-6E8A-4147-A177-3AD203B41FA5}">
                      <a16:colId xmlns:a16="http://schemas.microsoft.com/office/drawing/2014/main" val="425782131"/>
                    </a:ext>
                  </a:extLst>
                </a:gridCol>
                <a:gridCol w="1836206">
                  <a:extLst>
                    <a:ext uri="{9D8B030D-6E8A-4147-A177-3AD203B41FA5}">
                      <a16:colId xmlns:a16="http://schemas.microsoft.com/office/drawing/2014/main" val="1036493107"/>
                    </a:ext>
                  </a:extLst>
                </a:gridCol>
                <a:gridCol w="590539">
                  <a:extLst>
                    <a:ext uri="{9D8B030D-6E8A-4147-A177-3AD203B41FA5}">
                      <a16:colId xmlns:a16="http://schemas.microsoft.com/office/drawing/2014/main" val="2153682219"/>
                    </a:ext>
                  </a:extLst>
                </a:gridCol>
                <a:gridCol w="1079578">
                  <a:extLst>
                    <a:ext uri="{9D8B030D-6E8A-4147-A177-3AD203B41FA5}">
                      <a16:colId xmlns:a16="http://schemas.microsoft.com/office/drawing/2014/main" val="2566183163"/>
                    </a:ext>
                  </a:extLst>
                </a:gridCol>
                <a:gridCol w="821217">
                  <a:extLst>
                    <a:ext uri="{9D8B030D-6E8A-4147-A177-3AD203B41FA5}">
                      <a16:colId xmlns:a16="http://schemas.microsoft.com/office/drawing/2014/main" val="4186385889"/>
                    </a:ext>
                  </a:extLst>
                </a:gridCol>
                <a:gridCol w="793536">
                  <a:extLst>
                    <a:ext uri="{9D8B030D-6E8A-4147-A177-3AD203B41FA5}">
                      <a16:colId xmlns:a16="http://schemas.microsoft.com/office/drawing/2014/main" val="1416970454"/>
                    </a:ext>
                  </a:extLst>
                </a:gridCol>
                <a:gridCol w="765855">
                  <a:extLst>
                    <a:ext uri="{9D8B030D-6E8A-4147-A177-3AD203B41FA5}">
                      <a16:colId xmlns:a16="http://schemas.microsoft.com/office/drawing/2014/main" val="1536856355"/>
                    </a:ext>
                  </a:extLst>
                </a:gridCol>
                <a:gridCol w="802764">
                  <a:extLst>
                    <a:ext uri="{9D8B030D-6E8A-4147-A177-3AD203B41FA5}">
                      <a16:colId xmlns:a16="http://schemas.microsoft.com/office/drawing/2014/main" val="1189018553"/>
                    </a:ext>
                  </a:extLst>
                </a:gridCol>
                <a:gridCol w="793536">
                  <a:extLst>
                    <a:ext uri="{9D8B030D-6E8A-4147-A177-3AD203B41FA5}">
                      <a16:colId xmlns:a16="http://schemas.microsoft.com/office/drawing/2014/main" val="3103273963"/>
                    </a:ext>
                  </a:extLst>
                </a:gridCol>
                <a:gridCol w="1098033">
                  <a:extLst>
                    <a:ext uri="{9D8B030D-6E8A-4147-A177-3AD203B41FA5}">
                      <a16:colId xmlns:a16="http://schemas.microsoft.com/office/drawing/2014/main" val="1121153571"/>
                    </a:ext>
                  </a:extLst>
                </a:gridCol>
                <a:gridCol w="1568618">
                  <a:extLst>
                    <a:ext uri="{9D8B030D-6E8A-4147-A177-3AD203B41FA5}">
                      <a16:colId xmlns:a16="http://schemas.microsoft.com/office/drawing/2014/main" val="1812896936"/>
                    </a:ext>
                  </a:extLst>
                </a:gridCol>
              </a:tblGrid>
              <a:tr h="17168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400" b="1" u="none" strike="noStrike" dirty="0" err="1">
                          <a:effectLst/>
                        </a:rPr>
                        <a:t>Viagem</a:t>
                      </a:r>
                      <a:r>
                        <a:rPr lang="en-AU" sz="2400" b="1" u="none" strike="noStrike" dirty="0">
                          <a:effectLst/>
                        </a:rPr>
                        <a:t> </a:t>
                      </a:r>
                      <a:r>
                        <a:rPr lang="en-AU" sz="2400" b="1" u="none" strike="noStrike" dirty="0" err="1">
                          <a:effectLst/>
                        </a:rPr>
                        <a:t>Lokal</a:t>
                      </a:r>
                      <a:endParaRPr lang="en-A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16880"/>
                  </a:ext>
                </a:extLst>
              </a:tr>
              <a:tr h="3184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Kada Quarter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>
                          <a:effectLst/>
                        </a:rPr>
                        <a:t>Justifikasaun 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907960031"/>
                  </a:ext>
                </a:extLst>
              </a:tr>
              <a:tr h="17168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20874333"/>
                  </a:ext>
                </a:extLst>
              </a:tr>
              <a:tr h="154511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Viagem Lokal ba Directora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4,800.00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1,200.00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1,200.00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1,200.00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1,200.00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4,800.00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Orsamento ne'e hodi halo Pagamento ba Directora Nain ida 1 Wainhira Viagem husi Municipio ba Nasional no ba Posto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3969722196"/>
                  </a:ext>
                </a:extLst>
              </a:tr>
              <a:tr h="171679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Chefe Departemento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8,000.00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8,000.00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Orsamento ne'e hodi halo Pagamento ba Chefe Departemento nain 2 Wainhira Viagem husi Municipio ba Nasional no ba Posto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3006636605"/>
                  </a:ext>
                </a:extLst>
              </a:tr>
              <a:tr h="154511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Funcionario Publiku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Orsamento ne'e hodi halo Pagamento ba Funcionario Publiku  Wainhira Viagem husi Municipio ba Nasional no ba Posto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1085236360"/>
                  </a:ext>
                </a:extLst>
              </a:tr>
              <a:tr h="2190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4,200.00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4,200.00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4,200.00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4,200.00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79" marR="4379" marT="437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16,800.00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 dirty="0">
                          <a:effectLst/>
                        </a:rPr>
                        <a:t> 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9" marR="4379" marT="4379" marB="0" anchor="b"/>
                </a:tc>
                <a:extLst>
                  <a:ext uri="{0D108BD9-81ED-4DB2-BD59-A6C34878D82A}">
                    <a16:rowId xmlns:a16="http://schemas.microsoft.com/office/drawing/2014/main" val="1231334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933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D435-F016-E12C-C120-3F6EA013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F9332E-CE8A-1478-2415-6250938BB7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627067"/>
              </p:ext>
            </p:extLst>
          </p:nvPr>
        </p:nvGraphicFramePr>
        <p:xfrm>
          <a:off x="1250155" y="441789"/>
          <a:ext cx="9690102" cy="608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618">
                  <a:extLst>
                    <a:ext uri="{9D8B030D-6E8A-4147-A177-3AD203B41FA5}">
                      <a16:colId xmlns:a16="http://schemas.microsoft.com/office/drawing/2014/main" val="3711106885"/>
                    </a:ext>
                  </a:extLst>
                </a:gridCol>
                <a:gridCol w="1444115">
                  <a:extLst>
                    <a:ext uri="{9D8B030D-6E8A-4147-A177-3AD203B41FA5}">
                      <a16:colId xmlns:a16="http://schemas.microsoft.com/office/drawing/2014/main" val="3876377069"/>
                    </a:ext>
                  </a:extLst>
                </a:gridCol>
                <a:gridCol w="546884">
                  <a:extLst>
                    <a:ext uri="{9D8B030D-6E8A-4147-A177-3AD203B41FA5}">
                      <a16:colId xmlns:a16="http://schemas.microsoft.com/office/drawing/2014/main" val="2277871817"/>
                    </a:ext>
                  </a:extLst>
                </a:gridCol>
                <a:gridCol w="1179219">
                  <a:extLst>
                    <a:ext uri="{9D8B030D-6E8A-4147-A177-3AD203B41FA5}">
                      <a16:colId xmlns:a16="http://schemas.microsoft.com/office/drawing/2014/main" val="1913289377"/>
                    </a:ext>
                  </a:extLst>
                </a:gridCol>
                <a:gridCol w="769056">
                  <a:extLst>
                    <a:ext uri="{9D8B030D-6E8A-4147-A177-3AD203B41FA5}">
                      <a16:colId xmlns:a16="http://schemas.microsoft.com/office/drawing/2014/main" val="2686289209"/>
                    </a:ext>
                  </a:extLst>
                </a:gridCol>
                <a:gridCol w="640880">
                  <a:extLst>
                    <a:ext uri="{9D8B030D-6E8A-4147-A177-3AD203B41FA5}">
                      <a16:colId xmlns:a16="http://schemas.microsoft.com/office/drawing/2014/main" val="2252690199"/>
                    </a:ext>
                  </a:extLst>
                </a:gridCol>
                <a:gridCol w="623790">
                  <a:extLst>
                    <a:ext uri="{9D8B030D-6E8A-4147-A177-3AD203B41FA5}">
                      <a16:colId xmlns:a16="http://schemas.microsoft.com/office/drawing/2014/main" val="2717690651"/>
                    </a:ext>
                  </a:extLst>
                </a:gridCol>
                <a:gridCol w="683605">
                  <a:extLst>
                    <a:ext uri="{9D8B030D-6E8A-4147-A177-3AD203B41FA5}">
                      <a16:colId xmlns:a16="http://schemas.microsoft.com/office/drawing/2014/main" val="1104078982"/>
                    </a:ext>
                  </a:extLst>
                </a:gridCol>
                <a:gridCol w="675060">
                  <a:extLst>
                    <a:ext uri="{9D8B030D-6E8A-4147-A177-3AD203B41FA5}">
                      <a16:colId xmlns:a16="http://schemas.microsoft.com/office/drawing/2014/main" val="2031866863"/>
                    </a:ext>
                  </a:extLst>
                </a:gridCol>
                <a:gridCol w="845961">
                  <a:extLst>
                    <a:ext uri="{9D8B030D-6E8A-4147-A177-3AD203B41FA5}">
                      <a16:colId xmlns:a16="http://schemas.microsoft.com/office/drawing/2014/main" val="1624026763"/>
                    </a:ext>
                  </a:extLst>
                </a:gridCol>
                <a:gridCol w="1879914">
                  <a:extLst>
                    <a:ext uri="{9D8B030D-6E8A-4147-A177-3AD203B41FA5}">
                      <a16:colId xmlns:a16="http://schemas.microsoft.com/office/drawing/2014/main" val="2170761149"/>
                    </a:ext>
                  </a:extLst>
                </a:gridCol>
              </a:tblGrid>
              <a:tr h="298563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400" b="1" u="none" strike="noStrike" dirty="0" err="1">
                          <a:effectLst/>
                        </a:rPr>
                        <a:t>Formasaun</a:t>
                      </a:r>
                      <a:r>
                        <a:rPr lang="en-AU" sz="2400" b="1" u="none" strike="noStrike" dirty="0">
                          <a:effectLst/>
                        </a:rPr>
                        <a:t> Palestra</a:t>
                      </a:r>
                      <a:endParaRPr lang="en-A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3678"/>
                  </a:ext>
                </a:extLst>
              </a:tr>
              <a:tr h="5538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 err="1">
                          <a:effectLst/>
                        </a:rPr>
                        <a:t>Alokasaun</a:t>
                      </a:r>
                      <a:r>
                        <a:rPr lang="en-AU" sz="1200" b="1" u="none" strike="noStrike" dirty="0">
                          <a:effectLst/>
                        </a:rPr>
                        <a:t> </a:t>
                      </a:r>
                      <a:r>
                        <a:rPr lang="en-AU" sz="1200" b="1" u="none" strike="noStrike" dirty="0" err="1">
                          <a:effectLst/>
                        </a:rPr>
                        <a:t>Kada</a:t>
                      </a:r>
                      <a:r>
                        <a:rPr lang="en-AU" sz="1200" b="1" u="none" strike="noStrike" dirty="0">
                          <a:effectLst/>
                        </a:rPr>
                        <a:t> Quarter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>
                          <a:effectLst/>
                        </a:rPr>
                        <a:t>Justifikasaun 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49860228"/>
                  </a:ext>
                </a:extLst>
              </a:tr>
              <a:tr h="29856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50489235"/>
                  </a:ext>
                </a:extLst>
              </a:tr>
              <a:tr h="149281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Sanack, almoco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70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8.00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2,240.00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2,240.00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Orsamento ne'e hodi halo Pagamento ba halo formasaun ba grupo Agricultores no funcionario SAMA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37744144"/>
                  </a:ext>
                </a:extLst>
              </a:tr>
              <a:tr h="149281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Aqua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32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160.00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Orsamento ne'e hodi halo Pagamento ba halo formasaun ba grupo Agricultores no funcionario SAMA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82167867"/>
                  </a:ext>
                </a:extLst>
              </a:tr>
              <a:tr h="149281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Rebusadu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8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8.00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8.00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Orsamento ne'e hodi halo Pagamento ba halo formasaun ba grupo Agricultores no funcionario SAMA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33634837"/>
                  </a:ext>
                </a:extLst>
              </a:tr>
              <a:tr h="38092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602.00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602.00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602.00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602.00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2,408.00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 dirty="0">
                          <a:effectLst/>
                        </a:rPr>
                        <a:t> 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8183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514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35D1-54E8-DC48-C04E-8680E049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C150400-9816-9A69-1A70-ECD9D8A2E3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047752"/>
              </p:ext>
            </p:extLst>
          </p:nvPr>
        </p:nvGraphicFramePr>
        <p:xfrm>
          <a:off x="440675" y="657547"/>
          <a:ext cx="11270254" cy="6117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8208">
                  <a:extLst>
                    <a:ext uri="{9D8B030D-6E8A-4147-A177-3AD203B41FA5}">
                      <a16:colId xmlns:a16="http://schemas.microsoft.com/office/drawing/2014/main" val="620828023"/>
                    </a:ext>
                  </a:extLst>
                </a:gridCol>
                <a:gridCol w="1407625">
                  <a:extLst>
                    <a:ext uri="{9D8B030D-6E8A-4147-A177-3AD203B41FA5}">
                      <a16:colId xmlns:a16="http://schemas.microsoft.com/office/drawing/2014/main" val="4292377879"/>
                    </a:ext>
                  </a:extLst>
                </a:gridCol>
                <a:gridCol w="592684">
                  <a:extLst>
                    <a:ext uri="{9D8B030D-6E8A-4147-A177-3AD203B41FA5}">
                      <a16:colId xmlns:a16="http://schemas.microsoft.com/office/drawing/2014/main" val="547951893"/>
                    </a:ext>
                  </a:extLst>
                </a:gridCol>
                <a:gridCol w="1629880">
                  <a:extLst>
                    <a:ext uri="{9D8B030D-6E8A-4147-A177-3AD203B41FA5}">
                      <a16:colId xmlns:a16="http://schemas.microsoft.com/office/drawing/2014/main" val="3263076"/>
                    </a:ext>
                  </a:extLst>
                </a:gridCol>
                <a:gridCol w="935330">
                  <a:extLst>
                    <a:ext uri="{9D8B030D-6E8A-4147-A177-3AD203B41FA5}">
                      <a16:colId xmlns:a16="http://schemas.microsoft.com/office/drawing/2014/main" val="292570979"/>
                    </a:ext>
                  </a:extLst>
                </a:gridCol>
                <a:gridCol w="842722">
                  <a:extLst>
                    <a:ext uri="{9D8B030D-6E8A-4147-A177-3AD203B41FA5}">
                      <a16:colId xmlns:a16="http://schemas.microsoft.com/office/drawing/2014/main" val="1840832658"/>
                    </a:ext>
                  </a:extLst>
                </a:gridCol>
                <a:gridCol w="787158">
                  <a:extLst>
                    <a:ext uri="{9D8B030D-6E8A-4147-A177-3AD203B41FA5}">
                      <a16:colId xmlns:a16="http://schemas.microsoft.com/office/drawing/2014/main" val="2718589264"/>
                    </a:ext>
                  </a:extLst>
                </a:gridCol>
                <a:gridCol w="777898">
                  <a:extLst>
                    <a:ext uri="{9D8B030D-6E8A-4147-A177-3AD203B41FA5}">
                      <a16:colId xmlns:a16="http://schemas.microsoft.com/office/drawing/2014/main" val="1242138529"/>
                    </a:ext>
                  </a:extLst>
                </a:gridCol>
                <a:gridCol w="777898">
                  <a:extLst>
                    <a:ext uri="{9D8B030D-6E8A-4147-A177-3AD203B41FA5}">
                      <a16:colId xmlns:a16="http://schemas.microsoft.com/office/drawing/2014/main" val="1553584686"/>
                    </a:ext>
                  </a:extLst>
                </a:gridCol>
                <a:gridCol w="1176106">
                  <a:extLst>
                    <a:ext uri="{9D8B030D-6E8A-4147-A177-3AD203B41FA5}">
                      <a16:colId xmlns:a16="http://schemas.microsoft.com/office/drawing/2014/main" val="921445329"/>
                    </a:ext>
                  </a:extLst>
                </a:gridCol>
                <a:gridCol w="1944745">
                  <a:extLst>
                    <a:ext uri="{9D8B030D-6E8A-4147-A177-3AD203B41FA5}">
                      <a16:colId xmlns:a16="http://schemas.microsoft.com/office/drawing/2014/main" val="3708711272"/>
                    </a:ext>
                  </a:extLst>
                </a:gridCol>
              </a:tblGrid>
              <a:tr h="453966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800" b="1" u="none" strike="noStrike" dirty="0" err="1">
                          <a:effectLst/>
                        </a:rPr>
                        <a:t>Limpeza</a:t>
                      </a:r>
                      <a:r>
                        <a:rPr lang="en-AU" sz="2800" b="1" u="none" strike="noStrike" dirty="0">
                          <a:effectLst/>
                        </a:rPr>
                        <a:t> </a:t>
                      </a:r>
                      <a:r>
                        <a:rPr lang="en-AU" sz="2800" b="1" u="none" strike="noStrike" dirty="0" err="1">
                          <a:effectLst/>
                        </a:rPr>
                        <a:t>Higene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08445"/>
                  </a:ext>
                </a:extLst>
              </a:tr>
              <a:tr h="3487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NU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Discrisaun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QTY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Presu Unidade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Total Presu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Alokasaun Kada Quarter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Alokasaun Anual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Justifikasaun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b"/>
                </a:tc>
                <a:extLst>
                  <a:ext uri="{0D108BD9-81ED-4DB2-BD59-A6C34878D82A}">
                    <a16:rowId xmlns:a16="http://schemas.microsoft.com/office/drawing/2014/main" val="4154940974"/>
                  </a:ext>
                </a:extLst>
              </a:tr>
              <a:tr h="18797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Q1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Q2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Q3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Q4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b"/>
                </a:tc>
                <a:extLst>
                  <a:ext uri="{0D108BD9-81ED-4DB2-BD59-A6C34878D82A}">
                    <a16:rowId xmlns:a16="http://schemas.microsoft.com/office/drawing/2014/main" val="320890945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Limpeza ba Edificio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800.00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800.00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636147424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Mangeira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288545891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3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Katana Bo'ot 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13914341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Sabit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635457016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Insada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30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895514895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6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Aisuak bo'ot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34708729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7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Luvas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301498755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Lampu Pilips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81435518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9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Botas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60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2231243040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Tisu SEEU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280.00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280.00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76759562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11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Cling Lantai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806775532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12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Balde Box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6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18.00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108.00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108.00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025457782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13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Bayfresh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875302059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14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Tisu Paseo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8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42916157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Fixal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6.25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6.25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6.25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6.25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19366720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16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Sabaun fase Liman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60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37.50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007411268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17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Karpet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140.00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240300756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18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Stela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402980087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19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Balde Kiik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2149375102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Closed Haris Fatin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7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1.75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1.75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1.75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1.75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819993153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21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Kanuru Suru Rai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2342995483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22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Garfu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1161766492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23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Hena Rol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12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360.00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90.00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90.00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90.00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90.00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360.00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2371050426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24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Kurtina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40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100.00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400.00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130611258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25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Gerobak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75.00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536034481"/>
                  </a:ext>
                </a:extLst>
              </a:tr>
              <a:tr h="1879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26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Wiliadu Rool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50" b="1" u="none" strike="noStrike">
                          <a:effectLst/>
                        </a:rPr>
                        <a:t>10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250.00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62.50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050" b="1" u="none" strike="noStrike">
                          <a:effectLst/>
                        </a:rPr>
                        <a:t>300.00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50" b="1" u="none" strike="noStrike">
                          <a:effectLst/>
                        </a:rPr>
                        <a:t> </a:t>
                      </a:r>
                      <a:endParaRPr lang="en-A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ctr"/>
                </a:tc>
                <a:extLst>
                  <a:ext uri="{0D108BD9-81ED-4DB2-BD59-A6C34878D82A}">
                    <a16:rowId xmlns:a16="http://schemas.microsoft.com/office/drawing/2014/main" val="376961348"/>
                  </a:ext>
                </a:extLst>
              </a:tr>
              <a:tr h="23983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200" b="1" u="none" strike="noStrike">
                          <a:effectLst/>
                        </a:rPr>
                        <a:t>TOTAL :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1,500.00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1,500.00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1,500.00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1,500.00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60" marR="4660" marT="466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6,000.00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 dirty="0">
                          <a:effectLst/>
                        </a:rPr>
                        <a:t> 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0" marR="4660" marT="4660" marB="0" anchor="b"/>
                </a:tc>
                <a:extLst>
                  <a:ext uri="{0D108BD9-81ED-4DB2-BD59-A6C34878D82A}">
                    <a16:rowId xmlns:a16="http://schemas.microsoft.com/office/drawing/2014/main" val="643623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708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3370-C245-C795-6DA9-24F140199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1827EA7-AC69-C7EB-2BFA-B278C219D3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727497"/>
              </p:ext>
            </p:extLst>
          </p:nvPr>
        </p:nvGraphicFramePr>
        <p:xfrm>
          <a:off x="976045" y="678094"/>
          <a:ext cx="10010953" cy="5219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254">
                  <a:extLst>
                    <a:ext uri="{9D8B030D-6E8A-4147-A177-3AD203B41FA5}">
                      <a16:colId xmlns:a16="http://schemas.microsoft.com/office/drawing/2014/main" val="2149910757"/>
                    </a:ext>
                  </a:extLst>
                </a:gridCol>
                <a:gridCol w="1273948">
                  <a:extLst>
                    <a:ext uri="{9D8B030D-6E8A-4147-A177-3AD203B41FA5}">
                      <a16:colId xmlns:a16="http://schemas.microsoft.com/office/drawing/2014/main" val="3692336042"/>
                    </a:ext>
                  </a:extLst>
                </a:gridCol>
                <a:gridCol w="427819">
                  <a:extLst>
                    <a:ext uri="{9D8B030D-6E8A-4147-A177-3AD203B41FA5}">
                      <a16:colId xmlns:a16="http://schemas.microsoft.com/office/drawing/2014/main" val="3534940866"/>
                    </a:ext>
                  </a:extLst>
                </a:gridCol>
                <a:gridCol w="1007751">
                  <a:extLst>
                    <a:ext uri="{9D8B030D-6E8A-4147-A177-3AD203B41FA5}">
                      <a16:colId xmlns:a16="http://schemas.microsoft.com/office/drawing/2014/main" val="3931187682"/>
                    </a:ext>
                  </a:extLst>
                </a:gridCol>
                <a:gridCol w="988736">
                  <a:extLst>
                    <a:ext uri="{9D8B030D-6E8A-4147-A177-3AD203B41FA5}">
                      <a16:colId xmlns:a16="http://schemas.microsoft.com/office/drawing/2014/main" val="2423504130"/>
                    </a:ext>
                  </a:extLst>
                </a:gridCol>
                <a:gridCol w="846130">
                  <a:extLst>
                    <a:ext uri="{9D8B030D-6E8A-4147-A177-3AD203B41FA5}">
                      <a16:colId xmlns:a16="http://schemas.microsoft.com/office/drawing/2014/main" val="3604740868"/>
                    </a:ext>
                  </a:extLst>
                </a:gridCol>
                <a:gridCol w="779580">
                  <a:extLst>
                    <a:ext uri="{9D8B030D-6E8A-4147-A177-3AD203B41FA5}">
                      <a16:colId xmlns:a16="http://schemas.microsoft.com/office/drawing/2014/main" val="1979064072"/>
                    </a:ext>
                  </a:extLst>
                </a:gridCol>
                <a:gridCol w="779580">
                  <a:extLst>
                    <a:ext uri="{9D8B030D-6E8A-4147-A177-3AD203B41FA5}">
                      <a16:colId xmlns:a16="http://schemas.microsoft.com/office/drawing/2014/main" val="2083004286"/>
                    </a:ext>
                  </a:extLst>
                </a:gridCol>
                <a:gridCol w="770073">
                  <a:extLst>
                    <a:ext uri="{9D8B030D-6E8A-4147-A177-3AD203B41FA5}">
                      <a16:colId xmlns:a16="http://schemas.microsoft.com/office/drawing/2014/main" val="1872762363"/>
                    </a:ext>
                  </a:extLst>
                </a:gridCol>
                <a:gridCol w="1254935">
                  <a:extLst>
                    <a:ext uri="{9D8B030D-6E8A-4147-A177-3AD203B41FA5}">
                      <a16:colId xmlns:a16="http://schemas.microsoft.com/office/drawing/2014/main" val="2910157532"/>
                    </a:ext>
                  </a:extLst>
                </a:gridCol>
                <a:gridCol w="1540147">
                  <a:extLst>
                    <a:ext uri="{9D8B030D-6E8A-4147-A177-3AD203B41FA5}">
                      <a16:colId xmlns:a16="http://schemas.microsoft.com/office/drawing/2014/main" val="4056354194"/>
                    </a:ext>
                  </a:extLst>
                </a:gridCol>
              </a:tblGrid>
              <a:tr h="486684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400" b="1" u="none" strike="noStrike" dirty="0" err="1">
                          <a:effectLst/>
                        </a:rPr>
                        <a:t>Manutensaun</a:t>
                      </a:r>
                      <a:r>
                        <a:rPr lang="en-AU" sz="2400" b="1" u="none" strike="noStrike" dirty="0">
                          <a:effectLst/>
                        </a:rPr>
                        <a:t> </a:t>
                      </a:r>
                      <a:r>
                        <a:rPr lang="en-AU" sz="2400" b="1" u="none" strike="noStrike" dirty="0" err="1">
                          <a:effectLst/>
                        </a:rPr>
                        <a:t>Traktor</a:t>
                      </a:r>
                      <a:endParaRPr lang="en-A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175088"/>
                  </a:ext>
                </a:extLst>
              </a:tr>
              <a:tr h="8391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Kada Quarter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5752196"/>
                  </a:ext>
                </a:extLst>
              </a:tr>
              <a:tr h="83911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3217865"/>
                  </a:ext>
                </a:extLst>
              </a:tr>
              <a:tr h="2433422"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ManutensaunTraktor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>
                          <a:effectLst/>
                        </a:rPr>
                        <a:t>20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>
                          <a:effectLst/>
                        </a:rPr>
                        <a:t>Orsamento ne'e hodi halo Manutensaun kiik ba Traktor 20 iha SAMA.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19896809"/>
                  </a:ext>
                </a:extLst>
              </a:tr>
              <a:tr h="62094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1,000.00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1,000.00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1,000.00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1,000.00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4,000.00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 dirty="0">
                          <a:effectLst/>
                        </a:rPr>
                        <a:t> 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6582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21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2FC7C88-B320-4CCC-F3A9-8FF54A94A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479318"/>
              </p:ext>
            </p:extLst>
          </p:nvPr>
        </p:nvGraphicFramePr>
        <p:xfrm>
          <a:off x="220337" y="1222624"/>
          <a:ext cx="11435509" cy="5034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827">
                  <a:extLst>
                    <a:ext uri="{9D8B030D-6E8A-4147-A177-3AD203B41FA5}">
                      <a16:colId xmlns:a16="http://schemas.microsoft.com/office/drawing/2014/main" val="460137699"/>
                    </a:ext>
                  </a:extLst>
                </a:gridCol>
                <a:gridCol w="1876219">
                  <a:extLst>
                    <a:ext uri="{9D8B030D-6E8A-4147-A177-3AD203B41FA5}">
                      <a16:colId xmlns:a16="http://schemas.microsoft.com/office/drawing/2014/main" val="2746110268"/>
                    </a:ext>
                  </a:extLst>
                </a:gridCol>
                <a:gridCol w="387822">
                  <a:extLst>
                    <a:ext uri="{9D8B030D-6E8A-4147-A177-3AD203B41FA5}">
                      <a16:colId xmlns:a16="http://schemas.microsoft.com/office/drawing/2014/main" val="286932374"/>
                    </a:ext>
                  </a:extLst>
                </a:gridCol>
                <a:gridCol w="1121540">
                  <a:extLst>
                    <a:ext uri="{9D8B030D-6E8A-4147-A177-3AD203B41FA5}">
                      <a16:colId xmlns:a16="http://schemas.microsoft.com/office/drawing/2014/main" val="1559528868"/>
                    </a:ext>
                  </a:extLst>
                </a:gridCol>
                <a:gridCol w="890941">
                  <a:extLst>
                    <a:ext uri="{9D8B030D-6E8A-4147-A177-3AD203B41FA5}">
                      <a16:colId xmlns:a16="http://schemas.microsoft.com/office/drawing/2014/main" val="2142193886"/>
                    </a:ext>
                  </a:extLst>
                </a:gridCol>
                <a:gridCol w="901423">
                  <a:extLst>
                    <a:ext uri="{9D8B030D-6E8A-4147-A177-3AD203B41FA5}">
                      <a16:colId xmlns:a16="http://schemas.microsoft.com/office/drawing/2014/main" val="38389192"/>
                    </a:ext>
                  </a:extLst>
                </a:gridCol>
                <a:gridCol w="859499">
                  <a:extLst>
                    <a:ext uri="{9D8B030D-6E8A-4147-A177-3AD203B41FA5}">
                      <a16:colId xmlns:a16="http://schemas.microsoft.com/office/drawing/2014/main" val="4002422113"/>
                    </a:ext>
                  </a:extLst>
                </a:gridCol>
                <a:gridCol w="859499">
                  <a:extLst>
                    <a:ext uri="{9D8B030D-6E8A-4147-A177-3AD203B41FA5}">
                      <a16:colId xmlns:a16="http://schemas.microsoft.com/office/drawing/2014/main" val="3578520922"/>
                    </a:ext>
                  </a:extLst>
                </a:gridCol>
                <a:gridCol w="859499">
                  <a:extLst>
                    <a:ext uri="{9D8B030D-6E8A-4147-A177-3AD203B41FA5}">
                      <a16:colId xmlns:a16="http://schemas.microsoft.com/office/drawing/2014/main" val="2219364488"/>
                    </a:ext>
                  </a:extLst>
                </a:gridCol>
                <a:gridCol w="1268282">
                  <a:extLst>
                    <a:ext uri="{9D8B030D-6E8A-4147-A177-3AD203B41FA5}">
                      <a16:colId xmlns:a16="http://schemas.microsoft.com/office/drawing/2014/main" val="3049646692"/>
                    </a:ext>
                  </a:extLst>
                </a:gridCol>
                <a:gridCol w="1739958">
                  <a:extLst>
                    <a:ext uri="{9D8B030D-6E8A-4147-A177-3AD203B41FA5}">
                      <a16:colId xmlns:a16="http://schemas.microsoft.com/office/drawing/2014/main" val="2211870911"/>
                    </a:ext>
                  </a:extLst>
                </a:gridCol>
              </a:tblGrid>
              <a:tr h="448172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400" b="1" u="none" strike="noStrike" dirty="0" err="1">
                          <a:effectLst/>
                        </a:rPr>
                        <a:t>Combustivel</a:t>
                      </a:r>
                      <a:r>
                        <a:rPr lang="en-AU" sz="2400" b="1" u="none" strike="noStrike" dirty="0">
                          <a:effectLst/>
                        </a:rPr>
                        <a:t> </a:t>
                      </a:r>
                      <a:r>
                        <a:rPr lang="en-AU" sz="2400" b="1" u="none" strike="noStrike" dirty="0" err="1">
                          <a:effectLst/>
                        </a:rPr>
                        <a:t>ba</a:t>
                      </a:r>
                      <a:r>
                        <a:rPr lang="en-AU" sz="2400" b="1" u="none" strike="noStrike" dirty="0">
                          <a:effectLst/>
                        </a:rPr>
                        <a:t> </a:t>
                      </a:r>
                      <a:r>
                        <a:rPr lang="en-AU" sz="2400" b="1" u="none" strike="noStrike" dirty="0" err="1">
                          <a:effectLst/>
                        </a:rPr>
                        <a:t>Trator</a:t>
                      </a:r>
                      <a:r>
                        <a:rPr lang="en-AU" sz="2400" b="1" u="none" strike="noStrike" dirty="0">
                          <a:effectLst/>
                        </a:rPr>
                        <a:t>, </a:t>
                      </a:r>
                      <a:r>
                        <a:rPr lang="en-AU" sz="2400" b="1" u="none" strike="noStrike" dirty="0" err="1">
                          <a:effectLst/>
                        </a:rPr>
                        <a:t>Kareta</a:t>
                      </a:r>
                      <a:r>
                        <a:rPr lang="en-AU" sz="2400" b="1" u="none" strike="noStrike" dirty="0">
                          <a:effectLst/>
                        </a:rPr>
                        <a:t> no </a:t>
                      </a:r>
                      <a:r>
                        <a:rPr lang="en-AU" sz="2400" b="1" u="none" strike="noStrike" dirty="0" err="1">
                          <a:effectLst/>
                        </a:rPr>
                        <a:t>Motorizada</a:t>
                      </a:r>
                      <a:endParaRPr lang="en-AU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68275"/>
                  </a:ext>
                </a:extLst>
              </a:tr>
              <a:tr h="8314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NU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Discrisaun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QTY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Presu Unidade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Total Presu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Alokasaun Kada Quarter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Alokasaun Anual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u="none" strike="noStrike">
                          <a:effectLst/>
                        </a:rPr>
                        <a:t>Justifikasaun</a:t>
                      </a:r>
                      <a:endParaRPr lang="en-A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extLst>
                  <a:ext uri="{0D108BD9-81ED-4DB2-BD59-A6C34878D82A}">
                    <a16:rowId xmlns:a16="http://schemas.microsoft.com/office/drawing/2014/main" val="3867172646"/>
                  </a:ext>
                </a:extLst>
              </a:tr>
              <a:tr h="44817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Q4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u="none" strike="noStrike">
                          <a:effectLst/>
                        </a:rPr>
                        <a:t> 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b"/>
                </a:tc>
                <a:extLst>
                  <a:ext uri="{0D108BD9-81ED-4DB2-BD59-A6C34878D82A}">
                    <a16:rowId xmlns:a16="http://schemas.microsoft.com/office/drawing/2014/main" val="2055297133"/>
                  </a:ext>
                </a:extLst>
              </a:tr>
              <a:tr h="448172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0" u="none" strike="noStrike">
                          <a:effectLst/>
                        </a:rPr>
                        <a:t>Kobustivel ba Kareta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1,415.50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2,831.00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707.75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707.75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707.75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707.75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2,831.00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AU" sz="1400" b="0" u="none" strike="noStrike">
                          <a:effectLst/>
                        </a:rPr>
                        <a:t>Orsamento ne'e hodi halo pagamento ba Traktor 20, kareta 2 no motorizada 4iha SAMA.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extLst>
                  <a:ext uri="{0D108BD9-81ED-4DB2-BD59-A6C34878D82A}">
                    <a16:rowId xmlns:a16="http://schemas.microsoft.com/office/drawing/2014/main" val="3040784738"/>
                  </a:ext>
                </a:extLst>
              </a:tr>
              <a:tr h="63361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Kobustivel ba Motorizada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4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250.00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1,000.00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250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1,000.00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ctr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25222"/>
                  </a:ext>
                </a:extLst>
              </a:tr>
              <a:tr h="1097242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3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0" u="none" strike="noStrike">
                          <a:effectLst/>
                        </a:rPr>
                        <a:t>Konbustivel Traktor 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u="none" strike="noStrike">
                          <a:effectLst/>
                        </a:rPr>
                        <a:t>20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2,000.00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2,000.00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500.00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500.00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500.00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500.00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0" u="none" strike="noStrike">
                          <a:effectLst/>
                        </a:rPr>
                        <a:t>2,000.00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ctr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44063"/>
                  </a:ext>
                </a:extLst>
              </a:tr>
              <a:tr h="112815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800" b="0" u="none" strike="noStrike">
                          <a:effectLst/>
                        </a:rPr>
                        <a:t>TOTAL :</a:t>
                      </a:r>
                      <a:endParaRPr lang="en-A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u="none" strike="noStrike">
                          <a:effectLst/>
                        </a:rPr>
                        <a:t>1,457.75</a:t>
                      </a:r>
                      <a:endParaRPr lang="en-A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u="none" strike="noStrike">
                          <a:effectLst/>
                        </a:rPr>
                        <a:t>1,457.75</a:t>
                      </a:r>
                      <a:endParaRPr lang="en-A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u="none" strike="noStrike">
                          <a:effectLst/>
                        </a:rPr>
                        <a:t>1,457.75</a:t>
                      </a:r>
                      <a:endParaRPr lang="en-A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u="none" strike="noStrike">
                          <a:effectLst/>
                        </a:rPr>
                        <a:t>1,457.75</a:t>
                      </a:r>
                      <a:endParaRPr lang="en-A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2" marR="6272" marT="62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u="none" strike="noStrike" dirty="0">
                          <a:effectLst/>
                        </a:rPr>
                        <a:t>5,831.00</a:t>
                      </a:r>
                      <a:endParaRPr lang="en-A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2" marR="6272" marT="6272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86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984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3FAF72-D8EC-C4D7-51C3-A778AAB8B6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520449"/>
              </p:ext>
            </p:extLst>
          </p:nvPr>
        </p:nvGraphicFramePr>
        <p:xfrm>
          <a:off x="308472" y="1649097"/>
          <a:ext cx="11413477" cy="3594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981">
                  <a:extLst>
                    <a:ext uri="{9D8B030D-6E8A-4147-A177-3AD203B41FA5}">
                      <a16:colId xmlns:a16="http://schemas.microsoft.com/office/drawing/2014/main" val="627780450"/>
                    </a:ext>
                  </a:extLst>
                </a:gridCol>
                <a:gridCol w="1819386">
                  <a:extLst>
                    <a:ext uri="{9D8B030D-6E8A-4147-A177-3AD203B41FA5}">
                      <a16:colId xmlns:a16="http://schemas.microsoft.com/office/drawing/2014/main" val="2414584861"/>
                    </a:ext>
                  </a:extLst>
                </a:gridCol>
                <a:gridCol w="676981">
                  <a:extLst>
                    <a:ext uri="{9D8B030D-6E8A-4147-A177-3AD203B41FA5}">
                      <a16:colId xmlns:a16="http://schemas.microsoft.com/office/drawing/2014/main" val="3115766689"/>
                    </a:ext>
                  </a:extLst>
                </a:gridCol>
                <a:gridCol w="1131827">
                  <a:extLst>
                    <a:ext uri="{9D8B030D-6E8A-4147-A177-3AD203B41FA5}">
                      <a16:colId xmlns:a16="http://schemas.microsoft.com/office/drawing/2014/main" val="2292012999"/>
                    </a:ext>
                  </a:extLst>
                </a:gridCol>
                <a:gridCol w="899115">
                  <a:extLst>
                    <a:ext uri="{9D8B030D-6E8A-4147-A177-3AD203B41FA5}">
                      <a16:colId xmlns:a16="http://schemas.microsoft.com/office/drawing/2014/main" val="3906216043"/>
                    </a:ext>
                  </a:extLst>
                </a:gridCol>
                <a:gridCol w="867382">
                  <a:extLst>
                    <a:ext uri="{9D8B030D-6E8A-4147-A177-3AD203B41FA5}">
                      <a16:colId xmlns:a16="http://schemas.microsoft.com/office/drawing/2014/main" val="2188873045"/>
                    </a:ext>
                  </a:extLst>
                </a:gridCol>
                <a:gridCol w="867382">
                  <a:extLst>
                    <a:ext uri="{9D8B030D-6E8A-4147-A177-3AD203B41FA5}">
                      <a16:colId xmlns:a16="http://schemas.microsoft.com/office/drawing/2014/main" val="53486995"/>
                    </a:ext>
                  </a:extLst>
                </a:gridCol>
                <a:gridCol w="698138">
                  <a:extLst>
                    <a:ext uri="{9D8B030D-6E8A-4147-A177-3AD203B41FA5}">
                      <a16:colId xmlns:a16="http://schemas.microsoft.com/office/drawing/2014/main" val="1189021900"/>
                    </a:ext>
                  </a:extLst>
                </a:gridCol>
                <a:gridCol w="698138">
                  <a:extLst>
                    <a:ext uri="{9D8B030D-6E8A-4147-A177-3AD203B41FA5}">
                      <a16:colId xmlns:a16="http://schemas.microsoft.com/office/drawing/2014/main" val="941785146"/>
                    </a:ext>
                  </a:extLst>
                </a:gridCol>
                <a:gridCol w="1279917">
                  <a:extLst>
                    <a:ext uri="{9D8B030D-6E8A-4147-A177-3AD203B41FA5}">
                      <a16:colId xmlns:a16="http://schemas.microsoft.com/office/drawing/2014/main" val="957913376"/>
                    </a:ext>
                  </a:extLst>
                </a:gridCol>
                <a:gridCol w="1798230">
                  <a:extLst>
                    <a:ext uri="{9D8B030D-6E8A-4147-A177-3AD203B41FA5}">
                      <a16:colId xmlns:a16="http://schemas.microsoft.com/office/drawing/2014/main" val="1162606570"/>
                    </a:ext>
                  </a:extLst>
                </a:gridCol>
              </a:tblGrid>
              <a:tr h="54225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 err="1">
                          <a:effectLst/>
                        </a:rPr>
                        <a:t>Manutensaun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Edefisiu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62435"/>
                  </a:ext>
                </a:extLst>
              </a:tr>
              <a:tr h="3894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Kada Quarter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6384271"/>
                  </a:ext>
                </a:extLst>
              </a:tr>
              <a:tr h="364311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43367607"/>
                  </a:ext>
                </a:extLst>
              </a:tr>
              <a:tr h="1444680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Manutensaun Edefisiu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660.50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2,642.00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 $ 2,642.00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2,642.00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>
                          <a:effectLst/>
                        </a:rPr>
                        <a:t>Orsamento ne'e hodi halo pagamento ba manutensaun Edefisiu iha SAMA.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89496065"/>
                  </a:ext>
                </a:extLst>
              </a:tr>
              <a:tr h="85424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 dirty="0">
                          <a:effectLst/>
                        </a:rPr>
                        <a:t>TOTAL :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2,642.00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 dirty="0">
                          <a:effectLst/>
                        </a:rPr>
                        <a:t>2,642.00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255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951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0E1098-B939-E1B2-065E-216F2A73D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981573"/>
              </p:ext>
            </p:extLst>
          </p:nvPr>
        </p:nvGraphicFramePr>
        <p:xfrm>
          <a:off x="369870" y="1792936"/>
          <a:ext cx="11116640" cy="2899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415">
                  <a:extLst>
                    <a:ext uri="{9D8B030D-6E8A-4147-A177-3AD203B41FA5}">
                      <a16:colId xmlns:a16="http://schemas.microsoft.com/office/drawing/2014/main" val="361508643"/>
                    </a:ext>
                  </a:extLst>
                </a:gridCol>
                <a:gridCol w="1866677">
                  <a:extLst>
                    <a:ext uri="{9D8B030D-6E8A-4147-A177-3AD203B41FA5}">
                      <a16:colId xmlns:a16="http://schemas.microsoft.com/office/drawing/2014/main" val="1555890764"/>
                    </a:ext>
                  </a:extLst>
                </a:gridCol>
                <a:gridCol w="667415">
                  <a:extLst>
                    <a:ext uri="{9D8B030D-6E8A-4147-A177-3AD203B41FA5}">
                      <a16:colId xmlns:a16="http://schemas.microsoft.com/office/drawing/2014/main" val="1000612938"/>
                    </a:ext>
                  </a:extLst>
                </a:gridCol>
                <a:gridCol w="1115836">
                  <a:extLst>
                    <a:ext uri="{9D8B030D-6E8A-4147-A177-3AD203B41FA5}">
                      <a16:colId xmlns:a16="http://schemas.microsoft.com/office/drawing/2014/main" val="2070942271"/>
                    </a:ext>
                  </a:extLst>
                </a:gridCol>
                <a:gridCol w="886411">
                  <a:extLst>
                    <a:ext uri="{9D8B030D-6E8A-4147-A177-3AD203B41FA5}">
                      <a16:colId xmlns:a16="http://schemas.microsoft.com/office/drawing/2014/main" val="750121856"/>
                    </a:ext>
                  </a:extLst>
                </a:gridCol>
                <a:gridCol w="688273">
                  <a:extLst>
                    <a:ext uri="{9D8B030D-6E8A-4147-A177-3AD203B41FA5}">
                      <a16:colId xmlns:a16="http://schemas.microsoft.com/office/drawing/2014/main" val="106121567"/>
                    </a:ext>
                  </a:extLst>
                </a:gridCol>
                <a:gridCol w="688273">
                  <a:extLst>
                    <a:ext uri="{9D8B030D-6E8A-4147-A177-3AD203B41FA5}">
                      <a16:colId xmlns:a16="http://schemas.microsoft.com/office/drawing/2014/main" val="3419922805"/>
                    </a:ext>
                  </a:extLst>
                </a:gridCol>
                <a:gridCol w="688273">
                  <a:extLst>
                    <a:ext uri="{9D8B030D-6E8A-4147-A177-3AD203B41FA5}">
                      <a16:colId xmlns:a16="http://schemas.microsoft.com/office/drawing/2014/main" val="2221564886"/>
                    </a:ext>
                  </a:extLst>
                </a:gridCol>
                <a:gridCol w="688273">
                  <a:extLst>
                    <a:ext uri="{9D8B030D-6E8A-4147-A177-3AD203B41FA5}">
                      <a16:colId xmlns:a16="http://schemas.microsoft.com/office/drawing/2014/main" val="1535650763"/>
                    </a:ext>
                  </a:extLst>
                </a:gridCol>
                <a:gridCol w="1261832">
                  <a:extLst>
                    <a:ext uri="{9D8B030D-6E8A-4147-A177-3AD203B41FA5}">
                      <a16:colId xmlns:a16="http://schemas.microsoft.com/office/drawing/2014/main" val="1073536192"/>
                    </a:ext>
                  </a:extLst>
                </a:gridCol>
                <a:gridCol w="1897962">
                  <a:extLst>
                    <a:ext uri="{9D8B030D-6E8A-4147-A177-3AD203B41FA5}">
                      <a16:colId xmlns:a16="http://schemas.microsoft.com/office/drawing/2014/main" val="1609454496"/>
                    </a:ext>
                  </a:extLst>
                </a:gridCol>
              </a:tblGrid>
              <a:tr h="41580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2800" b="1" u="none" strike="noStrike" dirty="0" err="1">
                          <a:effectLst/>
                        </a:rPr>
                        <a:t>Fornesimentu</a:t>
                      </a:r>
                      <a:r>
                        <a:rPr lang="en-AU" sz="2800" b="1" u="none" strike="noStrike" dirty="0">
                          <a:effectLst/>
                        </a:rPr>
                        <a:t> </a:t>
                      </a:r>
                      <a:r>
                        <a:rPr lang="en-AU" sz="2800" b="1" u="none" strike="noStrike" dirty="0" err="1">
                          <a:effectLst/>
                        </a:rPr>
                        <a:t>Eletresidade</a:t>
                      </a:r>
                      <a:endParaRPr lang="en-AU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96628"/>
                  </a:ext>
                </a:extLst>
              </a:tr>
              <a:tr h="4444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NU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Discrisaun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QTY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Presu Unidade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Total Presu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Alokasaun Kada Quarter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Alokasaun Anual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>
                          <a:effectLst/>
                        </a:rPr>
                        <a:t>Justifikasaun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47569458"/>
                  </a:ext>
                </a:extLst>
              </a:tr>
              <a:tr h="415801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Q2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Q3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58221964"/>
                  </a:ext>
                </a:extLst>
              </a:tr>
              <a:tr h="74557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Fornesimentu Eletresidade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 dirty="0">
                          <a:effectLst/>
                        </a:rPr>
                        <a:t>500.00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2,000.00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500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500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500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500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1" u="none" strike="noStrike">
                          <a:effectLst/>
                        </a:rPr>
                        <a:t>2,000.00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Orsamento ne'e hodi halo pagamento ba Eletresidade iha SAMA.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14441252"/>
                  </a:ext>
                </a:extLst>
              </a:tr>
              <a:tr h="86027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>
                          <a:effectLst/>
                        </a:rPr>
                        <a:t>TOTAL :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500.00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500.00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500.00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500.00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 dirty="0">
                          <a:effectLst/>
                        </a:rPr>
                        <a:t>2,000.00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7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69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474468-D88F-4CE0-7413-CA8AAE528D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840471"/>
              </p:ext>
            </p:extLst>
          </p:nvPr>
        </p:nvGraphicFramePr>
        <p:xfrm>
          <a:off x="760288" y="2013735"/>
          <a:ext cx="10798140" cy="3041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867">
                  <a:extLst>
                    <a:ext uri="{9D8B030D-6E8A-4147-A177-3AD203B41FA5}">
                      <a16:colId xmlns:a16="http://schemas.microsoft.com/office/drawing/2014/main" val="1844607152"/>
                    </a:ext>
                  </a:extLst>
                </a:gridCol>
                <a:gridCol w="1565255">
                  <a:extLst>
                    <a:ext uri="{9D8B030D-6E8A-4147-A177-3AD203B41FA5}">
                      <a16:colId xmlns:a16="http://schemas.microsoft.com/office/drawing/2014/main" val="2817832896"/>
                    </a:ext>
                  </a:extLst>
                </a:gridCol>
                <a:gridCol w="676867">
                  <a:extLst>
                    <a:ext uri="{9D8B030D-6E8A-4147-A177-3AD203B41FA5}">
                      <a16:colId xmlns:a16="http://schemas.microsoft.com/office/drawing/2014/main" val="2989086696"/>
                    </a:ext>
                  </a:extLst>
                </a:gridCol>
                <a:gridCol w="1131636">
                  <a:extLst>
                    <a:ext uri="{9D8B030D-6E8A-4147-A177-3AD203B41FA5}">
                      <a16:colId xmlns:a16="http://schemas.microsoft.com/office/drawing/2014/main" val="170512331"/>
                    </a:ext>
                  </a:extLst>
                </a:gridCol>
                <a:gridCol w="898963">
                  <a:extLst>
                    <a:ext uri="{9D8B030D-6E8A-4147-A177-3AD203B41FA5}">
                      <a16:colId xmlns:a16="http://schemas.microsoft.com/office/drawing/2014/main" val="3039228427"/>
                    </a:ext>
                  </a:extLst>
                </a:gridCol>
                <a:gridCol w="698019">
                  <a:extLst>
                    <a:ext uri="{9D8B030D-6E8A-4147-A177-3AD203B41FA5}">
                      <a16:colId xmlns:a16="http://schemas.microsoft.com/office/drawing/2014/main" val="1878691727"/>
                    </a:ext>
                  </a:extLst>
                </a:gridCol>
                <a:gridCol w="698019">
                  <a:extLst>
                    <a:ext uri="{9D8B030D-6E8A-4147-A177-3AD203B41FA5}">
                      <a16:colId xmlns:a16="http://schemas.microsoft.com/office/drawing/2014/main" val="2764824324"/>
                    </a:ext>
                  </a:extLst>
                </a:gridCol>
                <a:gridCol w="698019">
                  <a:extLst>
                    <a:ext uri="{9D8B030D-6E8A-4147-A177-3AD203B41FA5}">
                      <a16:colId xmlns:a16="http://schemas.microsoft.com/office/drawing/2014/main" val="1608949025"/>
                    </a:ext>
                  </a:extLst>
                </a:gridCol>
                <a:gridCol w="698019">
                  <a:extLst>
                    <a:ext uri="{9D8B030D-6E8A-4147-A177-3AD203B41FA5}">
                      <a16:colId xmlns:a16="http://schemas.microsoft.com/office/drawing/2014/main" val="4059303472"/>
                    </a:ext>
                  </a:extLst>
                </a:gridCol>
                <a:gridCol w="1279701">
                  <a:extLst>
                    <a:ext uri="{9D8B030D-6E8A-4147-A177-3AD203B41FA5}">
                      <a16:colId xmlns:a16="http://schemas.microsoft.com/office/drawing/2014/main" val="12538652"/>
                    </a:ext>
                  </a:extLst>
                </a:gridCol>
                <a:gridCol w="1776775">
                  <a:extLst>
                    <a:ext uri="{9D8B030D-6E8A-4147-A177-3AD203B41FA5}">
                      <a16:colId xmlns:a16="http://schemas.microsoft.com/office/drawing/2014/main" val="720126082"/>
                    </a:ext>
                  </a:extLst>
                </a:gridCol>
              </a:tblGrid>
              <a:tr h="315769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 err="1">
                          <a:effectLst/>
                        </a:rPr>
                        <a:t>Fornesimentu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Be'e</a:t>
                      </a:r>
                      <a:r>
                        <a:rPr lang="en-AU" sz="3200" b="1" u="none" strike="noStrike" dirty="0">
                          <a:effectLst/>
                        </a:rPr>
                        <a:t> Mos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45538"/>
                  </a:ext>
                </a:extLst>
              </a:tr>
              <a:tr h="3375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 err="1">
                          <a:effectLst/>
                        </a:rPr>
                        <a:t>Alokasaun</a:t>
                      </a:r>
                      <a:r>
                        <a:rPr lang="en-AU" sz="1200" b="1" u="none" strike="noStrike" dirty="0">
                          <a:effectLst/>
                        </a:rPr>
                        <a:t> </a:t>
                      </a:r>
                      <a:r>
                        <a:rPr lang="en-AU" sz="1200" b="1" u="none" strike="noStrike" dirty="0" err="1">
                          <a:effectLst/>
                        </a:rPr>
                        <a:t>Kada</a:t>
                      </a:r>
                      <a:r>
                        <a:rPr lang="en-AU" sz="1200" b="1" u="none" strike="noStrike" dirty="0">
                          <a:effectLst/>
                        </a:rPr>
                        <a:t> Quarter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63545111"/>
                  </a:ext>
                </a:extLst>
              </a:tr>
              <a:tr h="31576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10040239"/>
                  </a:ext>
                </a:extLst>
              </a:tr>
              <a:tr h="102352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Fornesimentu Agua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400.00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>
                          <a:effectLst/>
                        </a:rPr>
                        <a:t>Orsamento ne'e hodi halo pagamento ba Fornesimento Be'e mos iha SAMA.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4730274"/>
                  </a:ext>
                </a:extLst>
              </a:tr>
              <a:tr h="87108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400.00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 dirty="0">
                          <a:effectLst/>
                        </a:rPr>
                        <a:t>400.00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3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371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4AC65A-152B-6AA5-27A8-8F988EBA95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738488"/>
              </p:ext>
            </p:extLst>
          </p:nvPr>
        </p:nvGraphicFramePr>
        <p:xfrm>
          <a:off x="852756" y="2106202"/>
          <a:ext cx="10777591" cy="305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0451">
                  <a:extLst>
                    <a:ext uri="{9D8B030D-6E8A-4147-A177-3AD203B41FA5}">
                      <a16:colId xmlns:a16="http://schemas.microsoft.com/office/drawing/2014/main" val="4247561665"/>
                    </a:ext>
                  </a:extLst>
                </a:gridCol>
                <a:gridCol w="1791261">
                  <a:extLst>
                    <a:ext uri="{9D8B030D-6E8A-4147-A177-3AD203B41FA5}">
                      <a16:colId xmlns:a16="http://schemas.microsoft.com/office/drawing/2014/main" val="1270936323"/>
                    </a:ext>
                  </a:extLst>
                </a:gridCol>
                <a:gridCol w="640451">
                  <a:extLst>
                    <a:ext uri="{9D8B030D-6E8A-4147-A177-3AD203B41FA5}">
                      <a16:colId xmlns:a16="http://schemas.microsoft.com/office/drawing/2014/main" val="4201086659"/>
                    </a:ext>
                  </a:extLst>
                </a:gridCol>
                <a:gridCol w="1070754">
                  <a:extLst>
                    <a:ext uri="{9D8B030D-6E8A-4147-A177-3AD203B41FA5}">
                      <a16:colId xmlns:a16="http://schemas.microsoft.com/office/drawing/2014/main" val="1452647274"/>
                    </a:ext>
                  </a:extLst>
                </a:gridCol>
                <a:gridCol w="850599">
                  <a:extLst>
                    <a:ext uri="{9D8B030D-6E8A-4147-A177-3AD203B41FA5}">
                      <a16:colId xmlns:a16="http://schemas.microsoft.com/office/drawing/2014/main" val="632510499"/>
                    </a:ext>
                  </a:extLst>
                </a:gridCol>
                <a:gridCol w="660466">
                  <a:extLst>
                    <a:ext uri="{9D8B030D-6E8A-4147-A177-3AD203B41FA5}">
                      <a16:colId xmlns:a16="http://schemas.microsoft.com/office/drawing/2014/main" val="4178382597"/>
                    </a:ext>
                  </a:extLst>
                </a:gridCol>
                <a:gridCol w="930655">
                  <a:extLst>
                    <a:ext uri="{9D8B030D-6E8A-4147-A177-3AD203B41FA5}">
                      <a16:colId xmlns:a16="http://schemas.microsoft.com/office/drawing/2014/main" val="473231727"/>
                    </a:ext>
                  </a:extLst>
                </a:gridCol>
                <a:gridCol w="660466">
                  <a:extLst>
                    <a:ext uri="{9D8B030D-6E8A-4147-A177-3AD203B41FA5}">
                      <a16:colId xmlns:a16="http://schemas.microsoft.com/office/drawing/2014/main" val="1867286932"/>
                    </a:ext>
                  </a:extLst>
                </a:gridCol>
                <a:gridCol w="660466">
                  <a:extLst>
                    <a:ext uri="{9D8B030D-6E8A-4147-A177-3AD203B41FA5}">
                      <a16:colId xmlns:a16="http://schemas.microsoft.com/office/drawing/2014/main" val="4103186999"/>
                    </a:ext>
                  </a:extLst>
                </a:gridCol>
                <a:gridCol w="1210853">
                  <a:extLst>
                    <a:ext uri="{9D8B030D-6E8A-4147-A177-3AD203B41FA5}">
                      <a16:colId xmlns:a16="http://schemas.microsoft.com/office/drawing/2014/main" val="2399464950"/>
                    </a:ext>
                  </a:extLst>
                </a:gridCol>
                <a:gridCol w="1661169">
                  <a:extLst>
                    <a:ext uri="{9D8B030D-6E8A-4147-A177-3AD203B41FA5}">
                      <a16:colId xmlns:a16="http://schemas.microsoft.com/office/drawing/2014/main" val="1175907007"/>
                    </a:ext>
                  </a:extLst>
                </a:gridCol>
              </a:tblGrid>
              <a:tr h="40285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>
                          <a:effectLst/>
                        </a:rPr>
                        <a:t>CM (Mini Tiler)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01096"/>
                  </a:ext>
                </a:extLst>
              </a:tr>
              <a:tr h="4306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NU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Discrisaun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QTY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Presu Unidade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Total Presu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Alokasaun Kada Quarter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Alokasaun Anual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>
                          <a:effectLst/>
                        </a:rPr>
                        <a:t>Justifikasaun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94217626"/>
                  </a:ext>
                </a:extLst>
              </a:tr>
              <a:tr h="40285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Q2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Q3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9805004"/>
                  </a:ext>
                </a:extLst>
              </a:tr>
              <a:tr h="805699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Mini Tiler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20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1,000.00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20,000.00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20000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400" b="1" u="none" strike="noStrike">
                          <a:effectLst/>
                        </a:rPr>
                        <a:t>20,000.00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>
                          <a:effectLst/>
                        </a:rPr>
                        <a:t>Orsamento ne'e hodi Compra Mini Tiler 20 iha SAMA.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00044610"/>
                  </a:ext>
                </a:extLst>
              </a:tr>
              <a:tr h="91683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>
                          <a:effectLst/>
                        </a:rPr>
                        <a:t>TOTAL :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20,000.00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>
                          <a:effectLst/>
                        </a:rPr>
                        <a:t>0.00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u="none" strike="noStrike" dirty="0">
                          <a:effectLst/>
                        </a:rPr>
                        <a:t>20,000.00</a:t>
                      </a:r>
                      <a:endParaRPr lang="en-A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674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9718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F89D28-33A1-F843-C2A6-93CF16B06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095943"/>
              </p:ext>
            </p:extLst>
          </p:nvPr>
        </p:nvGraphicFramePr>
        <p:xfrm>
          <a:off x="308225" y="2291136"/>
          <a:ext cx="11640618" cy="3243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869">
                  <a:extLst>
                    <a:ext uri="{9D8B030D-6E8A-4147-A177-3AD203B41FA5}">
                      <a16:colId xmlns:a16="http://schemas.microsoft.com/office/drawing/2014/main" val="877173595"/>
                    </a:ext>
                  </a:extLst>
                </a:gridCol>
                <a:gridCol w="2293144">
                  <a:extLst>
                    <a:ext uri="{9D8B030D-6E8A-4147-A177-3AD203B41FA5}">
                      <a16:colId xmlns:a16="http://schemas.microsoft.com/office/drawing/2014/main" val="1802746033"/>
                    </a:ext>
                  </a:extLst>
                </a:gridCol>
                <a:gridCol w="621869">
                  <a:extLst>
                    <a:ext uri="{9D8B030D-6E8A-4147-A177-3AD203B41FA5}">
                      <a16:colId xmlns:a16="http://schemas.microsoft.com/office/drawing/2014/main" val="110323301"/>
                    </a:ext>
                  </a:extLst>
                </a:gridCol>
                <a:gridCol w="1039688">
                  <a:extLst>
                    <a:ext uri="{9D8B030D-6E8A-4147-A177-3AD203B41FA5}">
                      <a16:colId xmlns:a16="http://schemas.microsoft.com/office/drawing/2014/main" val="2538610919"/>
                    </a:ext>
                  </a:extLst>
                </a:gridCol>
                <a:gridCol w="825922">
                  <a:extLst>
                    <a:ext uri="{9D8B030D-6E8A-4147-A177-3AD203B41FA5}">
                      <a16:colId xmlns:a16="http://schemas.microsoft.com/office/drawing/2014/main" val="475194650"/>
                    </a:ext>
                  </a:extLst>
                </a:gridCol>
                <a:gridCol w="903654">
                  <a:extLst>
                    <a:ext uri="{9D8B030D-6E8A-4147-A177-3AD203B41FA5}">
                      <a16:colId xmlns:a16="http://schemas.microsoft.com/office/drawing/2014/main" val="1501520276"/>
                    </a:ext>
                  </a:extLst>
                </a:gridCol>
                <a:gridCol w="903654">
                  <a:extLst>
                    <a:ext uri="{9D8B030D-6E8A-4147-A177-3AD203B41FA5}">
                      <a16:colId xmlns:a16="http://schemas.microsoft.com/office/drawing/2014/main" val="426230986"/>
                    </a:ext>
                  </a:extLst>
                </a:gridCol>
                <a:gridCol w="903654">
                  <a:extLst>
                    <a:ext uri="{9D8B030D-6E8A-4147-A177-3AD203B41FA5}">
                      <a16:colId xmlns:a16="http://schemas.microsoft.com/office/drawing/2014/main" val="4266369815"/>
                    </a:ext>
                  </a:extLst>
                </a:gridCol>
                <a:gridCol w="621869">
                  <a:extLst>
                    <a:ext uri="{9D8B030D-6E8A-4147-A177-3AD203B41FA5}">
                      <a16:colId xmlns:a16="http://schemas.microsoft.com/office/drawing/2014/main" val="4145163646"/>
                    </a:ext>
                  </a:extLst>
                </a:gridCol>
                <a:gridCol w="1175720">
                  <a:extLst>
                    <a:ext uri="{9D8B030D-6E8A-4147-A177-3AD203B41FA5}">
                      <a16:colId xmlns:a16="http://schemas.microsoft.com/office/drawing/2014/main" val="1447270794"/>
                    </a:ext>
                  </a:extLst>
                </a:gridCol>
                <a:gridCol w="1729575">
                  <a:extLst>
                    <a:ext uri="{9D8B030D-6E8A-4147-A177-3AD203B41FA5}">
                      <a16:colId xmlns:a16="http://schemas.microsoft.com/office/drawing/2014/main" val="3400066387"/>
                    </a:ext>
                  </a:extLst>
                </a:gridCol>
              </a:tblGrid>
              <a:tr h="311542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 err="1">
                          <a:effectLst/>
                        </a:rPr>
                        <a:t>Rehabilitasaun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Irigasaun</a:t>
                      </a:r>
                      <a:r>
                        <a:rPr lang="en-AU" sz="3200" b="1" u="none" strike="noStrike" dirty="0">
                          <a:effectLst/>
                        </a:rPr>
                        <a:t> Mau-Nuno 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056690"/>
                  </a:ext>
                </a:extLst>
              </a:tr>
              <a:tr h="5779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Kada Quarter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extLst>
                  <a:ext uri="{0D108BD9-81ED-4DB2-BD59-A6C34878D82A}">
                    <a16:rowId xmlns:a16="http://schemas.microsoft.com/office/drawing/2014/main" val="315536276"/>
                  </a:ext>
                </a:extLst>
              </a:tr>
              <a:tr h="31154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46" marR="6146" marT="6146" marB="0" anchor="b"/>
                </a:tc>
                <a:extLst>
                  <a:ext uri="{0D108BD9-81ED-4DB2-BD59-A6C34878D82A}">
                    <a16:rowId xmlns:a16="http://schemas.microsoft.com/office/drawing/2014/main" val="2009579909"/>
                  </a:ext>
                </a:extLst>
              </a:tr>
              <a:tr h="112799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Rehabilitasaun Irigasaun Mau-Nuno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46,851.50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93,703.00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46,851.50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46,851.50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93,703.00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Orsamento ne'e Preve ba halo Manutensaun Irigasaun Mau-Nuno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3791036796"/>
                  </a:ext>
                </a:extLst>
              </a:tr>
              <a:tr h="73265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46,851.50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46,851.50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 dirty="0">
                          <a:effectLst/>
                        </a:rPr>
                        <a:t>93,703.00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46" marR="6146" marT="6146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892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713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D49C4E-F2F2-9EB7-E63D-9406361D1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626506"/>
              </p:ext>
            </p:extLst>
          </p:nvPr>
        </p:nvGraphicFramePr>
        <p:xfrm>
          <a:off x="328773" y="2106202"/>
          <a:ext cx="11753635" cy="3156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8910">
                  <a:extLst>
                    <a:ext uri="{9D8B030D-6E8A-4147-A177-3AD203B41FA5}">
                      <a16:colId xmlns:a16="http://schemas.microsoft.com/office/drawing/2014/main" val="3843839994"/>
                    </a:ext>
                  </a:extLst>
                </a:gridCol>
                <a:gridCol w="1463901">
                  <a:extLst>
                    <a:ext uri="{9D8B030D-6E8A-4147-A177-3AD203B41FA5}">
                      <a16:colId xmlns:a16="http://schemas.microsoft.com/office/drawing/2014/main" val="2918356200"/>
                    </a:ext>
                  </a:extLst>
                </a:gridCol>
                <a:gridCol w="678910">
                  <a:extLst>
                    <a:ext uri="{9D8B030D-6E8A-4147-A177-3AD203B41FA5}">
                      <a16:colId xmlns:a16="http://schemas.microsoft.com/office/drawing/2014/main" val="829885047"/>
                    </a:ext>
                  </a:extLst>
                </a:gridCol>
                <a:gridCol w="1135053">
                  <a:extLst>
                    <a:ext uri="{9D8B030D-6E8A-4147-A177-3AD203B41FA5}">
                      <a16:colId xmlns:a16="http://schemas.microsoft.com/office/drawing/2014/main" val="748848360"/>
                    </a:ext>
                  </a:extLst>
                </a:gridCol>
                <a:gridCol w="901678">
                  <a:extLst>
                    <a:ext uri="{9D8B030D-6E8A-4147-A177-3AD203B41FA5}">
                      <a16:colId xmlns:a16="http://schemas.microsoft.com/office/drawing/2014/main" val="2717078659"/>
                    </a:ext>
                  </a:extLst>
                </a:gridCol>
                <a:gridCol w="1103229">
                  <a:extLst>
                    <a:ext uri="{9D8B030D-6E8A-4147-A177-3AD203B41FA5}">
                      <a16:colId xmlns:a16="http://schemas.microsoft.com/office/drawing/2014/main" val="3990102888"/>
                    </a:ext>
                  </a:extLst>
                </a:gridCol>
                <a:gridCol w="1103229">
                  <a:extLst>
                    <a:ext uri="{9D8B030D-6E8A-4147-A177-3AD203B41FA5}">
                      <a16:colId xmlns:a16="http://schemas.microsoft.com/office/drawing/2014/main" val="1980273910"/>
                    </a:ext>
                  </a:extLst>
                </a:gridCol>
                <a:gridCol w="678910">
                  <a:extLst>
                    <a:ext uri="{9D8B030D-6E8A-4147-A177-3AD203B41FA5}">
                      <a16:colId xmlns:a16="http://schemas.microsoft.com/office/drawing/2014/main" val="437650522"/>
                    </a:ext>
                  </a:extLst>
                </a:gridCol>
                <a:gridCol w="678910">
                  <a:extLst>
                    <a:ext uri="{9D8B030D-6E8A-4147-A177-3AD203B41FA5}">
                      <a16:colId xmlns:a16="http://schemas.microsoft.com/office/drawing/2014/main" val="3590073513"/>
                    </a:ext>
                  </a:extLst>
                </a:gridCol>
                <a:gridCol w="1569981">
                  <a:extLst>
                    <a:ext uri="{9D8B030D-6E8A-4147-A177-3AD203B41FA5}">
                      <a16:colId xmlns:a16="http://schemas.microsoft.com/office/drawing/2014/main" val="553950018"/>
                    </a:ext>
                  </a:extLst>
                </a:gridCol>
                <a:gridCol w="1760924">
                  <a:extLst>
                    <a:ext uri="{9D8B030D-6E8A-4147-A177-3AD203B41FA5}">
                      <a16:colId xmlns:a16="http://schemas.microsoft.com/office/drawing/2014/main" val="2395010454"/>
                    </a:ext>
                  </a:extLst>
                </a:gridCol>
              </a:tblGrid>
              <a:tr h="35120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 err="1">
                          <a:effectLst/>
                        </a:rPr>
                        <a:t>Konstrusaun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Irigasaun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Bonuk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293971"/>
                  </a:ext>
                </a:extLst>
              </a:tr>
              <a:tr h="6781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NU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Discrisaun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QTY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Presu Unidade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Total Presu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Alokasaun Kada Quarter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Alokasaun Anual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1" u="none" strike="noStrike">
                          <a:effectLst/>
                        </a:rPr>
                        <a:t>Justifikasaun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89837749"/>
                  </a:ext>
                </a:extLst>
              </a:tr>
              <a:tr h="351201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Q1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Q2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Q3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Q4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600" b="1" u="none" strike="noStrike">
                          <a:effectLst/>
                        </a:rPr>
                        <a:t> 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1" u="none" strike="noStrike">
                          <a:effectLst/>
                        </a:rPr>
                        <a:t> 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63069824"/>
                  </a:ext>
                </a:extLst>
              </a:tr>
              <a:tr h="1017274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1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Konstrusaun Irigasaun Bonuk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2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125,960.50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251,921.00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125,960.50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125,960.50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600" b="1" u="none" strike="noStrike">
                          <a:effectLst/>
                        </a:rPr>
                        <a:t>251,921.00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600" b="1" u="none" strike="noStrike">
                          <a:effectLst/>
                        </a:rPr>
                        <a:t>Orsamento ne'e Preve ba Konstrusaun Irigasaun Bonuk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11591514"/>
                  </a:ext>
                </a:extLst>
              </a:tr>
              <a:tr h="44808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2000" b="1" u="none" strike="noStrike">
                          <a:effectLst/>
                        </a:rPr>
                        <a:t>TOTAL :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b="1" u="none" strike="noStrike">
                          <a:effectLst/>
                        </a:rPr>
                        <a:t>125,960.50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b="1" u="none" strike="noStrike">
                          <a:effectLst/>
                        </a:rPr>
                        <a:t>125,960.50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b="1" u="none" strike="noStrike">
                          <a:effectLst/>
                        </a:rPr>
                        <a:t>0.00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b="1" u="none" strike="noStrike">
                          <a:effectLst/>
                        </a:rPr>
                        <a:t>0.00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2000" b="1" u="none" strike="noStrike" dirty="0">
                          <a:effectLst/>
                        </a:rPr>
                        <a:t>251,921.00</a:t>
                      </a:r>
                      <a:endParaRPr lang="en-A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04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672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87308E-6D23-B8CC-1471-CF78D2A040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55352"/>
              </p:ext>
            </p:extLst>
          </p:nvPr>
        </p:nvGraphicFramePr>
        <p:xfrm>
          <a:off x="246581" y="2409023"/>
          <a:ext cx="11589248" cy="3098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8039">
                  <a:extLst>
                    <a:ext uri="{9D8B030D-6E8A-4147-A177-3AD203B41FA5}">
                      <a16:colId xmlns:a16="http://schemas.microsoft.com/office/drawing/2014/main" val="4055543929"/>
                    </a:ext>
                  </a:extLst>
                </a:gridCol>
                <a:gridCol w="1815058">
                  <a:extLst>
                    <a:ext uri="{9D8B030D-6E8A-4147-A177-3AD203B41FA5}">
                      <a16:colId xmlns:a16="http://schemas.microsoft.com/office/drawing/2014/main" val="2599771740"/>
                    </a:ext>
                  </a:extLst>
                </a:gridCol>
                <a:gridCol w="678039">
                  <a:extLst>
                    <a:ext uri="{9D8B030D-6E8A-4147-A177-3AD203B41FA5}">
                      <a16:colId xmlns:a16="http://schemas.microsoft.com/office/drawing/2014/main" val="667755806"/>
                    </a:ext>
                  </a:extLst>
                </a:gridCol>
                <a:gridCol w="1105725">
                  <a:extLst>
                    <a:ext uri="{9D8B030D-6E8A-4147-A177-3AD203B41FA5}">
                      <a16:colId xmlns:a16="http://schemas.microsoft.com/office/drawing/2014/main" val="2667009715"/>
                    </a:ext>
                  </a:extLst>
                </a:gridCol>
                <a:gridCol w="886666">
                  <a:extLst>
                    <a:ext uri="{9D8B030D-6E8A-4147-A177-3AD203B41FA5}">
                      <a16:colId xmlns:a16="http://schemas.microsoft.com/office/drawing/2014/main" val="4179953613"/>
                    </a:ext>
                  </a:extLst>
                </a:gridCol>
                <a:gridCol w="970117">
                  <a:extLst>
                    <a:ext uri="{9D8B030D-6E8A-4147-A177-3AD203B41FA5}">
                      <a16:colId xmlns:a16="http://schemas.microsoft.com/office/drawing/2014/main" val="2810468394"/>
                    </a:ext>
                  </a:extLst>
                </a:gridCol>
                <a:gridCol w="970117">
                  <a:extLst>
                    <a:ext uri="{9D8B030D-6E8A-4147-A177-3AD203B41FA5}">
                      <a16:colId xmlns:a16="http://schemas.microsoft.com/office/drawing/2014/main" val="547101595"/>
                    </a:ext>
                  </a:extLst>
                </a:gridCol>
                <a:gridCol w="678039">
                  <a:extLst>
                    <a:ext uri="{9D8B030D-6E8A-4147-A177-3AD203B41FA5}">
                      <a16:colId xmlns:a16="http://schemas.microsoft.com/office/drawing/2014/main" val="3373576649"/>
                    </a:ext>
                  </a:extLst>
                </a:gridCol>
                <a:gridCol w="678039">
                  <a:extLst>
                    <a:ext uri="{9D8B030D-6E8A-4147-A177-3AD203B41FA5}">
                      <a16:colId xmlns:a16="http://schemas.microsoft.com/office/drawing/2014/main" val="2554636396"/>
                    </a:ext>
                  </a:extLst>
                </a:gridCol>
                <a:gridCol w="1397802">
                  <a:extLst>
                    <a:ext uri="{9D8B030D-6E8A-4147-A177-3AD203B41FA5}">
                      <a16:colId xmlns:a16="http://schemas.microsoft.com/office/drawing/2014/main" val="1244833622"/>
                    </a:ext>
                  </a:extLst>
                </a:gridCol>
                <a:gridCol w="1731607">
                  <a:extLst>
                    <a:ext uri="{9D8B030D-6E8A-4147-A177-3AD203B41FA5}">
                      <a16:colId xmlns:a16="http://schemas.microsoft.com/office/drawing/2014/main" val="1856654157"/>
                    </a:ext>
                  </a:extLst>
                </a:gridCol>
              </a:tblGrid>
              <a:tr h="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sv-SE" sz="2800" b="1" u="none" strike="noStrike" dirty="0">
                          <a:effectLst/>
                        </a:rPr>
                        <a:t>Konstrusaun Kanal Irigasaun Natar Be'e Mos </a:t>
                      </a:r>
                      <a:endParaRPr lang="sv-SE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58429"/>
                  </a:ext>
                </a:extLst>
              </a:tr>
              <a:tr h="5270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Discrisaun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Unidade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Total Presu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 err="1">
                          <a:effectLst/>
                        </a:rPr>
                        <a:t>Alokasaun</a:t>
                      </a:r>
                      <a:r>
                        <a:rPr lang="en-AU" sz="1200" b="1" u="none" strike="noStrike" dirty="0">
                          <a:effectLst/>
                        </a:rPr>
                        <a:t> </a:t>
                      </a:r>
                      <a:r>
                        <a:rPr lang="en-AU" sz="1200" b="1" u="none" strike="noStrike" dirty="0" err="1">
                          <a:effectLst/>
                        </a:rPr>
                        <a:t>Kada</a:t>
                      </a:r>
                      <a:r>
                        <a:rPr lang="en-AU" sz="1200" b="1" u="none" strike="noStrike" dirty="0">
                          <a:effectLst/>
                        </a:rPr>
                        <a:t> Quarter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72667082"/>
                  </a:ext>
                </a:extLst>
              </a:tr>
              <a:tr h="272926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03709666"/>
                  </a:ext>
                </a:extLst>
              </a:tr>
              <a:tr h="95053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200" b="1" u="none" strike="noStrike">
                          <a:effectLst/>
                        </a:rPr>
                        <a:t>Konstrusaun Kanal Irigasaun Natar Be'e Mos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25,546.00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51,092.00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25,546.00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>
                          <a:effectLst/>
                        </a:rPr>
                        <a:t>25,546.00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1200" b="1" u="none" strike="noStrike">
                          <a:effectLst/>
                        </a:rPr>
                        <a:t>51,092.00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Orsamento ne'e Preve ba Konstrusaun Kanal Irigasaun Natar Be'e Mos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07491787"/>
                  </a:ext>
                </a:extLst>
              </a:tr>
              <a:tr h="64184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25,546.00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25,546.00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 dirty="0">
                          <a:effectLst/>
                        </a:rPr>
                        <a:t>0.00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0.00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1" u="none" strike="noStrike">
                          <a:effectLst/>
                        </a:rPr>
                        <a:t>51,092.00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78336"/>
                  </a:ext>
                </a:extLst>
              </a:tr>
              <a:tr h="272926"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61376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9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5F08E8-E070-BB12-3D01-87CF01ED28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681639"/>
              </p:ext>
            </p:extLst>
          </p:nvPr>
        </p:nvGraphicFramePr>
        <p:xfrm>
          <a:off x="760287" y="1952090"/>
          <a:ext cx="10900881" cy="4005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182">
                  <a:extLst>
                    <a:ext uri="{9D8B030D-6E8A-4147-A177-3AD203B41FA5}">
                      <a16:colId xmlns:a16="http://schemas.microsoft.com/office/drawing/2014/main" val="2394858432"/>
                    </a:ext>
                  </a:extLst>
                </a:gridCol>
                <a:gridCol w="1612231">
                  <a:extLst>
                    <a:ext uri="{9D8B030D-6E8A-4147-A177-3AD203B41FA5}">
                      <a16:colId xmlns:a16="http://schemas.microsoft.com/office/drawing/2014/main" val="1052403468"/>
                    </a:ext>
                  </a:extLst>
                </a:gridCol>
                <a:gridCol w="595427">
                  <a:extLst>
                    <a:ext uri="{9D8B030D-6E8A-4147-A177-3AD203B41FA5}">
                      <a16:colId xmlns:a16="http://schemas.microsoft.com/office/drawing/2014/main" val="2004073680"/>
                    </a:ext>
                  </a:extLst>
                </a:gridCol>
                <a:gridCol w="897719">
                  <a:extLst>
                    <a:ext uri="{9D8B030D-6E8A-4147-A177-3AD203B41FA5}">
                      <a16:colId xmlns:a16="http://schemas.microsoft.com/office/drawing/2014/main" val="3307646548"/>
                    </a:ext>
                  </a:extLst>
                </a:gridCol>
                <a:gridCol w="897719">
                  <a:extLst>
                    <a:ext uri="{9D8B030D-6E8A-4147-A177-3AD203B41FA5}">
                      <a16:colId xmlns:a16="http://schemas.microsoft.com/office/drawing/2014/main" val="698804787"/>
                    </a:ext>
                  </a:extLst>
                </a:gridCol>
                <a:gridCol w="613747">
                  <a:extLst>
                    <a:ext uri="{9D8B030D-6E8A-4147-A177-3AD203B41FA5}">
                      <a16:colId xmlns:a16="http://schemas.microsoft.com/office/drawing/2014/main" val="788215651"/>
                    </a:ext>
                  </a:extLst>
                </a:gridCol>
                <a:gridCol w="613747">
                  <a:extLst>
                    <a:ext uri="{9D8B030D-6E8A-4147-A177-3AD203B41FA5}">
                      <a16:colId xmlns:a16="http://schemas.microsoft.com/office/drawing/2014/main" val="3152330254"/>
                    </a:ext>
                  </a:extLst>
                </a:gridCol>
                <a:gridCol w="613747">
                  <a:extLst>
                    <a:ext uri="{9D8B030D-6E8A-4147-A177-3AD203B41FA5}">
                      <a16:colId xmlns:a16="http://schemas.microsoft.com/office/drawing/2014/main" val="2917085303"/>
                    </a:ext>
                  </a:extLst>
                </a:gridCol>
                <a:gridCol w="613747">
                  <a:extLst>
                    <a:ext uri="{9D8B030D-6E8A-4147-A177-3AD203B41FA5}">
                      <a16:colId xmlns:a16="http://schemas.microsoft.com/office/drawing/2014/main" val="2403406272"/>
                    </a:ext>
                  </a:extLst>
                </a:gridCol>
                <a:gridCol w="1887043">
                  <a:extLst>
                    <a:ext uri="{9D8B030D-6E8A-4147-A177-3AD203B41FA5}">
                      <a16:colId xmlns:a16="http://schemas.microsoft.com/office/drawing/2014/main" val="4168959602"/>
                    </a:ext>
                  </a:extLst>
                </a:gridCol>
                <a:gridCol w="2088572">
                  <a:extLst>
                    <a:ext uri="{9D8B030D-6E8A-4147-A177-3AD203B41FA5}">
                      <a16:colId xmlns:a16="http://schemas.microsoft.com/office/drawing/2014/main" val="1258728148"/>
                    </a:ext>
                  </a:extLst>
                </a:gridCol>
              </a:tblGrid>
              <a:tr h="21843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>
                          <a:effectLst/>
                        </a:rPr>
                        <a:t>Outros </a:t>
                      </a:r>
                      <a:r>
                        <a:rPr lang="en-AU" sz="3200" b="1" u="none" strike="noStrike" dirty="0" err="1">
                          <a:effectLst/>
                        </a:rPr>
                        <a:t>Servicos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Correntes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121218"/>
                  </a:ext>
                </a:extLst>
              </a:tr>
              <a:tr h="2184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NU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</a:rPr>
                        <a:t>Fasilita Despezas Operasionais ba Senior Extensionista,Koordenador Extensionista Posto 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QTY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Presu kada Quarter 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 dirty="0">
                          <a:effectLst/>
                        </a:rPr>
                        <a:t>Total </a:t>
                      </a:r>
                      <a:r>
                        <a:rPr lang="en-AU" sz="1200" b="1" u="none" strike="noStrike" dirty="0" err="1">
                          <a:effectLst/>
                        </a:rPr>
                        <a:t>Presu</a:t>
                      </a:r>
                      <a:r>
                        <a:rPr lang="en-AU" sz="1200" b="1" u="none" strike="noStrike" dirty="0">
                          <a:effectLst/>
                        </a:rPr>
                        <a:t> Quarter 1,2,3,4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Kada Quarter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Alokasaun Anual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Justifikasaun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12480649"/>
                  </a:ext>
                </a:extLst>
              </a:tr>
              <a:tr h="105552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Q2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Q3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Q4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 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98976482"/>
                  </a:ext>
                </a:extLst>
              </a:tr>
              <a:tr h="191313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u="none" strike="noStrike">
                          <a:effectLst/>
                        </a:rPr>
                        <a:t>Subsidiu ba Senior Extensionista, Koordenador Extensionista, Extensionista Suku, Tekniku Pekuaria no Teknik Operador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1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3,000.00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3,000.00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750.00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750.00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750.00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750.00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200" b="1" u="none" strike="noStrike">
                          <a:effectLst/>
                        </a:rPr>
                        <a:t>3,000.00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>
                          <a:effectLst/>
                        </a:rPr>
                        <a:t>Orsamento ne'e hodi halo Pagamento Subsidiu ba Senior Extensionista, Koordenador Extensionista, Extensionista Suku, Tekniku Pekuaria no Teknik Operador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66804480"/>
                  </a:ext>
                </a:extLst>
              </a:tr>
              <a:tr h="32398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600" b="1" u="none" strike="noStrike">
                          <a:effectLst/>
                        </a:rPr>
                        <a:t>TOTAL U$ Q 1,2,3,4: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 $750.00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 $750.00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 $750.00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>
                          <a:effectLst/>
                        </a:rPr>
                        <a:t> $750.00 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1" u="none" strike="noStrike">
                          <a:effectLst/>
                        </a:rPr>
                        <a:t> $   3,000.00 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u="none" strike="noStrike" dirty="0">
                          <a:effectLst/>
                        </a:rPr>
                        <a:t> 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07590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568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53427F-48FC-AB55-9AB6-04E5D6BB7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870952"/>
              </p:ext>
            </p:extLst>
          </p:nvPr>
        </p:nvGraphicFramePr>
        <p:xfrm>
          <a:off x="678094" y="1963548"/>
          <a:ext cx="10623477" cy="3666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027">
                  <a:extLst>
                    <a:ext uri="{9D8B030D-6E8A-4147-A177-3AD203B41FA5}">
                      <a16:colId xmlns:a16="http://schemas.microsoft.com/office/drawing/2014/main" val="398457307"/>
                    </a:ext>
                  </a:extLst>
                </a:gridCol>
                <a:gridCol w="1542684">
                  <a:extLst>
                    <a:ext uri="{9D8B030D-6E8A-4147-A177-3AD203B41FA5}">
                      <a16:colId xmlns:a16="http://schemas.microsoft.com/office/drawing/2014/main" val="4209692328"/>
                    </a:ext>
                  </a:extLst>
                </a:gridCol>
                <a:gridCol w="569741">
                  <a:extLst>
                    <a:ext uri="{9D8B030D-6E8A-4147-A177-3AD203B41FA5}">
                      <a16:colId xmlns:a16="http://schemas.microsoft.com/office/drawing/2014/main" val="1404252600"/>
                    </a:ext>
                  </a:extLst>
                </a:gridCol>
                <a:gridCol w="858994">
                  <a:extLst>
                    <a:ext uri="{9D8B030D-6E8A-4147-A177-3AD203B41FA5}">
                      <a16:colId xmlns:a16="http://schemas.microsoft.com/office/drawing/2014/main" val="986899796"/>
                    </a:ext>
                  </a:extLst>
                </a:gridCol>
                <a:gridCol w="876524">
                  <a:extLst>
                    <a:ext uri="{9D8B030D-6E8A-4147-A177-3AD203B41FA5}">
                      <a16:colId xmlns:a16="http://schemas.microsoft.com/office/drawing/2014/main" val="481455929"/>
                    </a:ext>
                  </a:extLst>
                </a:gridCol>
                <a:gridCol w="596037">
                  <a:extLst>
                    <a:ext uri="{9D8B030D-6E8A-4147-A177-3AD203B41FA5}">
                      <a16:colId xmlns:a16="http://schemas.microsoft.com/office/drawing/2014/main" val="1952687296"/>
                    </a:ext>
                  </a:extLst>
                </a:gridCol>
                <a:gridCol w="736280">
                  <a:extLst>
                    <a:ext uri="{9D8B030D-6E8A-4147-A177-3AD203B41FA5}">
                      <a16:colId xmlns:a16="http://schemas.microsoft.com/office/drawing/2014/main" val="2680231904"/>
                    </a:ext>
                  </a:extLst>
                </a:gridCol>
                <a:gridCol w="596037">
                  <a:extLst>
                    <a:ext uri="{9D8B030D-6E8A-4147-A177-3AD203B41FA5}">
                      <a16:colId xmlns:a16="http://schemas.microsoft.com/office/drawing/2014/main" val="549371492"/>
                    </a:ext>
                  </a:extLst>
                </a:gridCol>
                <a:gridCol w="596037">
                  <a:extLst>
                    <a:ext uri="{9D8B030D-6E8A-4147-A177-3AD203B41FA5}">
                      <a16:colId xmlns:a16="http://schemas.microsoft.com/office/drawing/2014/main" val="4003199878"/>
                    </a:ext>
                  </a:extLst>
                </a:gridCol>
                <a:gridCol w="1805641">
                  <a:extLst>
                    <a:ext uri="{9D8B030D-6E8A-4147-A177-3AD203B41FA5}">
                      <a16:colId xmlns:a16="http://schemas.microsoft.com/office/drawing/2014/main" val="3900148776"/>
                    </a:ext>
                  </a:extLst>
                </a:gridCol>
                <a:gridCol w="1998475">
                  <a:extLst>
                    <a:ext uri="{9D8B030D-6E8A-4147-A177-3AD203B41FA5}">
                      <a16:colId xmlns:a16="http://schemas.microsoft.com/office/drawing/2014/main" val="967904097"/>
                    </a:ext>
                  </a:extLst>
                </a:gridCol>
              </a:tblGrid>
              <a:tr h="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AU" sz="3200" b="1" u="none" strike="noStrike" dirty="0">
                          <a:effectLst/>
                        </a:rPr>
                        <a:t>Outros </a:t>
                      </a:r>
                      <a:r>
                        <a:rPr lang="en-AU" sz="3200" b="1" u="none" strike="noStrike" dirty="0" err="1">
                          <a:effectLst/>
                        </a:rPr>
                        <a:t>Servicos</a:t>
                      </a:r>
                      <a:r>
                        <a:rPr lang="en-AU" sz="3200" b="1" u="none" strike="noStrike" dirty="0">
                          <a:effectLst/>
                        </a:rPr>
                        <a:t> </a:t>
                      </a:r>
                      <a:r>
                        <a:rPr lang="en-AU" sz="3200" b="1" u="none" strike="noStrike" dirty="0" err="1">
                          <a:effectLst/>
                        </a:rPr>
                        <a:t>Correntes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825708"/>
                  </a:ext>
                </a:extLst>
              </a:tr>
              <a:tr h="2795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NU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Fasilita Despezas Operasionais ba Senior Extensionista,Koordenador Extensionista Posto 4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QTY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Presu kada Quarter 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Total Presu Quarter 1,2,3,4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 dirty="0" err="1">
                          <a:effectLst/>
                        </a:rPr>
                        <a:t>Alokasaun</a:t>
                      </a:r>
                      <a:r>
                        <a:rPr lang="en-AU" sz="1400" b="1" u="none" strike="noStrike" dirty="0">
                          <a:effectLst/>
                        </a:rPr>
                        <a:t> </a:t>
                      </a:r>
                      <a:r>
                        <a:rPr lang="en-AU" sz="1400" b="1" u="none" strike="noStrike" dirty="0" err="1">
                          <a:effectLst/>
                        </a:rPr>
                        <a:t>Kada</a:t>
                      </a:r>
                      <a:r>
                        <a:rPr lang="en-AU" sz="1400" b="1" u="none" strike="noStrike" dirty="0">
                          <a:effectLst/>
                        </a:rPr>
                        <a:t> Quarter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Alokasaun Anual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Justifikasaun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03342146"/>
                  </a:ext>
                </a:extLst>
              </a:tr>
              <a:tr h="125685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Q2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Q3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Q4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 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6198820"/>
                  </a:ext>
                </a:extLst>
              </a:tr>
              <a:tr h="111805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1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400" b="1" u="none" strike="noStrike">
                          <a:effectLst/>
                        </a:rPr>
                        <a:t>Manutensaun Irigasaun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2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4,000.00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8,000.00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8,000.00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1" u="none" strike="noStrike">
                          <a:effectLst/>
                        </a:rPr>
                        <a:t>8,000.00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>
                          <a:effectLst/>
                        </a:rPr>
                        <a:t>Orsamento ne'e preve hodi halo Manutensaun ba Irigasaun 2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22819941"/>
                  </a:ext>
                </a:extLst>
              </a:tr>
              <a:tr h="51854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AU" sz="1800" b="1" u="none" strike="noStrike">
                          <a:effectLst/>
                        </a:rPr>
                        <a:t>TOTAL U$ Q 1,2,3,4:</a:t>
                      </a:r>
                      <a:endParaRPr lang="en-AU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 $        -  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 $ 8,000.00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 $        -  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>
                          <a:effectLst/>
                        </a:rPr>
                        <a:t> $        -   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1" u="none" strike="noStrike">
                          <a:effectLst/>
                        </a:rPr>
                        <a:t> $   8,000.00 </a:t>
                      </a:r>
                      <a:endParaRPr lang="en-AU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>
                          <a:effectLst/>
                        </a:rPr>
                        <a:t> 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2802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464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492A-4233-2265-1121-08845EB13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err="1"/>
              <a:t>Obrigada</a:t>
            </a:r>
            <a:r>
              <a:rPr lang="en-AU" dirty="0"/>
              <a:t>…..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F808F9-BD37-0209-6F44-637D7840A5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826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119</TotalTime>
  <Words>1953</Words>
  <Application>Microsoft Office PowerPoint</Application>
  <PresentationFormat>Widescreen</PresentationFormat>
  <Paragraphs>1251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Corbel</vt:lpstr>
      <vt:lpstr>Wingdings</vt:lpstr>
      <vt:lpstr>Banded</vt:lpstr>
      <vt:lpstr>PLANU EXSEKUSAUN sm AGRIKULTURA 2026</vt:lpstr>
      <vt:lpstr>ORSAMENTO BA sm AGRIKULTURA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Obrigada…..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PLANU EXSEKUSAUN sm AGRIKULTURA 2026</dc:title>
  <dc:creator>PC02</dc:creator>
  <cp:lastModifiedBy>HP-01</cp:lastModifiedBy>
  <cp:revision>4</cp:revision>
  <dcterms:created xsi:type="dcterms:W3CDTF">2026-02-02T02:13:42Z</dcterms:created>
  <dcterms:modified xsi:type="dcterms:W3CDTF">2026-02-25T00:44:07Z</dcterms:modified>
</cp:coreProperties>
</file>