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73" r:id="rId4"/>
    <p:sldId id="274" r:id="rId5"/>
    <p:sldId id="268" r:id="rId6"/>
    <p:sldId id="259" r:id="rId7"/>
    <p:sldId id="260" r:id="rId8"/>
    <p:sldId id="261" r:id="rId9"/>
    <p:sldId id="262" r:id="rId10"/>
    <p:sldId id="263" r:id="rId11"/>
    <p:sldId id="271" r:id="rId12"/>
    <p:sldId id="269" r:id="rId13"/>
    <p:sldId id="272" r:id="rId14"/>
    <p:sldId id="26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28BAC-0421-4701-A557-0ED79A254025}" v="12" dt="2025-04-28T07:38:43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4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dy magno" userId="4dc87ebde35bdc91" providerId="LiveId" clId="{EA328BAC-0421-4701-A557-0ED79A254025}"/>
    <pc:docChg chg="undo custSel addSld delSld modSld">
      <pc:chgData name="Mardy magno" userId="4dc87ebde35bdc91" providerId="LiveId" clId="{EA328BAC-0421-4701-A557-0ED79A254025}" dt="2025-04-30T00:19:56.144" v="156" actId="20577"/>
      <pc:docMkLst>
        <pc:docMk/>
      </pc:docMkLst>
      <pc:sldChg chg="modSp mod">
        <pc:chgData name="Mardy magno" userId="4dc87ebde35bdc91" providerId="LiveId" clId="{EA328BAC-0421-4701-A557-0ED79A254025}" dt="2025-04-30T00:11:59.895" v="155" actId="1036"/>
        <pc:sldMkLst>
          <pc:docMk/>
          <pc:sldMk cId="328366599" sldId="258"/>
        </pc:sldMkLst>
        <pc:picChg chg="mod">
          <ac:chgData name="Mardy magno" userId="4dc87ebde35bdc91" providerId="LiveId" clId="{EA328BAC-0421-4701-A557-0ED79A254025}" dt="2025-04-30T00:11:59.895" v="155" actId="1036"/>
          <ac:picMkLst>
            <pc:docMk/>
            <pc:sldMk cId="328366599" sldId="258"/>
            <ac:picMk id="7" creationId="{8A3548AB-6049-3983-23E4-21E9B7CC11E2}"/>
          </ac:picMkLst>
        </pc:picChg>
      </pc:sldChg>
      <pc:sldChg chg="addSp delSp modSp add mod">
        <pc:chgData name="Mardy magno" userId="4dc87ebde35bdc91" providerId="LiveId" clId="{EA328BAC-0421-4701-A557-0ED79A254025}" dt="2025-04-28T07:41:23.546" v="150" actId="113"/>
        <pc:sldMkLst>
          <pc:docMk/>
          <pc:sldMk cId="343539994" sldId="261"/>
        </pc:sldMkLst>
        <pc:spChg chg="mod">
          <ac:chgData name="Mardy magno" userId="4dc87ebde35bdc91" providerId="LiveId" clId="{EA328BAC-0421-4701-A557-0ED79A254025}" dt="2025-04-28T07:27:05.638" v="13" actId="122"/>
          <ac:spMkLst>
            <pc:docMk/>
            <pc:sldMk cId="343539994" sldId="261"/>
            <ac:spMk id="3" creationId="{567910C1-D2E5-0D7E-E79F-A7CFDE1EA515}"/>
          </ac:spMkLst>
        </pc:spChg>
      </pc:sldChg>
      <pc:sldChg chg="addSp delSp modSp add mod modClrScheme chgLayout">
        <pc:chgData name="Mardy magno" userId="4dc87ebde35bdc91" providerId="LiveId" clId="{EA328BAC-0421-4701-A557-0ED79A254025}" dt="2025-04-28T07:41:43.487" v="153" actId="113"/>
        <pc:sldMkLst>
          <pc:docMk/>
          <pc:sldMk cId="3272591874" sldId="262"/>
        </pc:sldMkLst>
        <pc:spChg chg="mod ord">
          <ac:chgData name="Mardy magno" userId="4dc87ebde35bdc91" providerId="LiveId" clId="{EA328BAC-0421-4701-A557-0ED79A254025}" dt="2025-04-28T07:34:16.730" v="48" actId="700"/>
          <ac:spMkLst>
            <pc:docMk/>
            <pc:sldMk cId="3272591874" sldId="262"/>
            <ac:spMk id="3" creationId="{D9C7468D-6338-6C5B-B456-7A52CD004B93}"/>
          </ac:spMkLst>
        </pc:spChg>
        <pc:spChg chg="add mod">
          <ac:chgData name="Mardy magno" userId="4dc87ebde35bdc91" providerId="LiveId" clId="{EA328BAC-0421-4701-A557-0ED79A254025}" dt="2025-04-28T07:35:02.004" v="67" actId="14100"/>
          <ac:spMkLst>
            <pc:docMk/>
            <pc:sldMk cId="3272591874" sldId="262"/>
            <ac:spMk id="7" creationId="{341E680F-0026-A6E0-9A0A-122D1E7A6A75}"/>
          </ac:spMkLst>
        </pc:spChg>
      </pc:sldChg>
      <pc:sldChg chg="modSp mod">
        <pc:chgData name="Mardy magno" userId="4dc87ebde35bdc91" providerId="LiveId" clId="{EA328BAC-0421-4701-A557-0ED79A254025}" dt="2025-04-30T00:19:56.144" v="156" actId="20577"/>
        <pc:sldMkLst>
          <pc:docMk/>
          <pc:sldMk cId="3476923560" sldId="263"/>
        </pc:sldMkLst>
        <pc:spChg chg="mod">
          <ac:chgData name="Mardy magno" userId="4dc87ebde35bdc91" providerId="LiveId" clId="{EA328BAC-0421-4701-A557-0ED79A254025}" dt="2025-04-30T00:19:56.144" v="156" actId="20577"/>
          <ac:spMkLst>
            <pc:docMk/>
            <pc:sldMk cId="3476923560" sldId="263"/>
            <ac:spMk id="4" creationId="{A1D21C14-618C-8B3E-ADC2-63C5995D77F0}"/>
          </ac:spMkLst>
        </pc:spChg>
      </pc:sldChg>
      <pc:sldChg chg="del">
        <pc:chgData name="Mardy magno" userId="4dc87ebde35bdc91" providerId="LiveId" clId="{EA328BAC-0421-4701-A557-0ED79A254025}" dt="2025-04-29T23:51:25.559" v="154" actId="2696"/>
        <pc:sldMkLst>
          <pc:docMk/>
          <pc:sldMk cId="2527560261" sldId="26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DESPEZAS</a:t>
            </a:r>
            <a:r>
              <a:rPr lang="en-US" b="1" baseline="0" dirty="0"/>
              <a:t> KADA KATEGORIA</a:t>
            </a:r>
            <a:r>
              <a:rPr lang="en-US" b="1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'FreeBalanceSummaryReport (4)'!$D$5</c:f>
              <c:strCache>
                <c:ptCount val="1"/>
                <c:pt idx="0">
                  <c:v>Alokasaun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'FreeBalanceSummaryReport (4)'!$C$6:$C$11</c:f>
              <c:strCache>
                <c:ptCount val="6"/>
                <c:pt idx="0">
                  <c:v>      048 Autoridade Municipio Ainaro</c:v>
                </c:pt>
                <c:pt idx="1">
                  <c:v>501 Salários e Vencimentos</c:v>
                </c:pt>
                <c:pt idx="2">
                  <c:v>502 Bens e Serviços Correntes</c:v>
                </c:pt>
                <c:pt idx="3">
                  <c:v>503 Transferências Públicas</c:v>
                </c:pt>
                <c:pt idx="4">
                  <c:v>504 Capital Menor</c:v>
                </c:pt>
                <c:pt idx="5">
                  <c:v>505 Desenvolvimento de Capital </c:v>
                </c:pt>
              </c:strCache>
            </c:strRef>
          </c:cat>
          <c:val>
            <c:numRef>
              <c:f>'FreeBalanceSummaryReport (4)'!$D$6:$D$11</c:f>
              <c:numCache>
                <c:formatCode>#,##0.00</c:formatCode>
                <c:ptCount val="6"/>
                <c:pt idx="0">
                  <c:v>9752205</c:v>
                </c:pt>
                <c:pt idx="1">
                  <c:v>2300425</c:v>
                </c:pt>
                <c:pt idx="2">
                  <c:v>948342</c:v>
                </c:pt>
                <c:pt idx="3">
                  <c:v>3708943</c:v>
                </c:pt>
                <c:pt idx="4">
                  <c:v>300000</c:v>
                </c:pt>
                <c:pt idx="5">
                  <c:v>2494495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F-4083-ADDC-3859B85DA56C}"/>
            </c:ext>
          </c:extLst>
        </c:ser>
        <c:ser>
          <c:idx val="1"/>
          <c:order val="1"/>
          <c:tx>
            <c:strRef>
              <c:f>'FreeBalanceSummaryReport (4)'!$E$5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'FreeBalanceSummaryReport (4)'!$C$6:$C$11</c:f>
              <c:strCache>
                <c:ptCount val="6"/>
                <c:pt idx="0">
                  <c:v>      048 Autoridade Municipio Ainaro</c:v>
                </c:pt>
                <c:pt idx="1">
                  <c:v>501 Salários e Vencimentos</c:v>
                </c:pt>
                <c:pt idx="2">
                  <c:v>502 Bens e Serviços Correntes</c:v>
                </c:pt>
                <c:pt idx="3">
                  <c:v>503 Transferências Públicas</c:v>
                </c:pt>
                <c:pt idx="4">
                  <c:v>504 Capital Menor</c:v>
                </c:pt>
                <c:pt idx="5">
                  <c:v>505 Desenvolvimento de Capital </c:v>
                </c:pt>
              </c:strCache>
            </c:strRef>
          </c:cat>
          <c:val>
            <c:numRef>
              <c:f>'FreeBalanceSummaryReport (4)'!$E$6:$E$11</c:f>
              <c:numCache>
                <c:formatCode>#,##0.00</c:formatCode>
                <c:ptCount val="6"/>
                <c:pt idx="0">
                  <c:v>1726886.1</c:v>
                </c:pt>
                <c:pt idx="1">
                  <c:v>521137.28</c:v>
                </c:pt>
                <c:pt idx="2">
                  <c:v>105925.08</c:v>
                </c:pt>
                <c:pt idx="3">
                  <c:v>1099823.74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CF-4083-ADDC-3859B85DA56C}"/>
            </c:ext>
          </c:extLst>
        </c:ser>
        <c:ser>
          <c:idx val="2"/>
          <c:order val="2"/>
          <c:tx>
            <c:strRef>
              <c:f>'FreeBalanceSummaryReport (4)'!$F$5</c:f>
              <c:strCache>
                <c:ptCount val="1"/>
                <c:pt idx="0">
                  <c:v>Balanco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'FreeBalanceSummaryReport (4)'!$C$6:$C$11</c:f>
              <c:strCache>
                <c:ptCount val="6"/>
                <c:pt idx="0">
                  <c:v>      048 Autoridade Municipio Ainaro</c:v>
                </c:pt>
                <c:pt idx="1">
                  <c:v>501 Salários e Vencimentos</c:v>
                </c:pt>
                <c:pt idx="2">
                  <c:v>502 Bens e Serviços Correntes</c:v>
                </c:pt>
                <c:pt idx="3">
                  <c:v>503 Transferências Públicas</c:v>
                </c:pt>
                <c:pt idx="4">
                  <c:v>504 Capital Menor</c:v>
                </c:pt>
                <c:pt idx="5">
                  <c:v>505 Desenvolvimento de Capital </c:v>
                </c:pt>
              </c:strCache>
            </c:strRef>
          </c:cat>
          <c:val>
            <c:numRef>
              <c:f>'FreeBalanceSummaryReport (4)'!$F$6:$F$11</c:f>
              <c:numCache>
                <c:formatCode>#,##0.00</c:formatCode>
                <c:ptCount val="6"/>
                <c:pt idx="0">
                  <c:v>8013978.9000000004</c:v>
                </c:pt>
                <c:pt idx="1">
                  <c:v>1779287.72</c:v>
                </c:pt>
                <c:pt idx="2">
                  <c:v>842416.92</c:v>
                </c:pt>
                <c:pt idx="3">
                  <c:v>2597779.2599999998</c:v>
                </c:pt>
                <c:pt idx="4">
                  <c:v>300000</c:v>
                </c:pt>
                <c:pt idx="5">
                  <c:v>2494495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CF-4083-ADDC-3859B85DA56C}"/>
            </c:ext>
          </c:extLst>
        </c:ser>
        <c:ser>
          <c:idx val="3"/>
          <c:order val="3"/>
          <c:tx>
            <c:strRef>
              <c:f>'FreeBalanceSummaryReport (4)'!$G$5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'FreeBalanceSummaryReport (4)'!$C$6:$C$11</c:f>
              <c:strCache>
                <c:ptCount val="6"/>
                <c:pt idx="0">
                  <c:v>      048 Autoridade Municipio Ainaro</c:v>
                </c:pt>
                <c:pt idx="1">
                  <c:v>501 Salários e Vencimentos</c:v>
                </c:pt>
                <c:pt idx="2">
                  <c:v>502 Bens e Serviços Correntes</c:v>
                </c:pt>
                <c:pt idx="3">
                  <c:v>503 Transferências Públicas</c:v>
                </c:pt>
                <c:pt idx="4">
                  <c:v>504 Capital Menor</c:v>
                </c:pt>
                <c:pt idx="5">
                  <c:v>505 Desenvolvimento de Capital </c:v>
                </c:pt>
              </c:strCache>
            </c:strRef>
          </c:cat>
          <c:val>
            <c:numRef>
              <c:f>'FreeBalanceSummaryReport (4)'!$G$6:$G$11</c:f>
              <c:numCache>
                <c:formatCode>0%</c:formatCode>
                <c:ptCount val="6"/>
                <c:pt idx="0">
                  <c:v>0.1782</c:v>
                </c:pt>
                <c:pt idx="1">
                  <c:v>0.22650000000000001</c:v>
                </c:pt>
                <c:pt idx="2">
                  <c:v>0.11169999999999999</c:v>
                </c:pt>
                <c:pt idx="3">
                  <c:v>0.29959999999999998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CF-4083-ADDC-3859B85DA5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991376"/>
        <c:axId val="666008176"/>
      </c:barChart>
      <c:catAx>
        <c:axId val="66599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008176"/>
        <c:crosses val="autoZero"/>
        <c:auto val="1"/>
        <c:lblAlgn val="ctr"/>
        <c:lblOffset val="100"/>
        <c:noMultiLvlLbl val="0"/>
      </c:catAx>
      <c:valAx>
        <c:axId val="66600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99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b="1" dirty="0">
                <a:latin typeface="Tw Cen MT" panose="020B0602020104020603" pitchFamily="34" charset="0"/>
              </a:rPr>
              <a:t>DESPEZAS KADA SERVISU MUNICIPAL,</a:t>
            </a:r>
            <a:r>
              <a:rPr lang="en-ID" b="1" baseline="0" dirty="0">
                <a:latin typeface="Tw Cen MT" panose="020B0602020104020603" pitchFamily="34" charset="0"/>
              </a:rPr>
              <a:t> GAB PAM NOMOS POSTO SIRA</a:t>
            </a:r>
            <a:endParaRPr lang="en-ID" b="1" dirty="0">
              <a:latin typeface="Tw Cen MT" panose="020B06020201040206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D"/>
        </a:p>
      </c:txPr>
    </c:title>
    <c:autoTitleDeleted val="0"/>
    <c:plotArea>
      <c:layout>
        <c:manualLayout>
          <c:layoutTarget val="inner"/>
          <c:xMode val="edge"/>
          <c:yMode val="edge"/>
          <c:x val="1.6400955498540214E-2"/>
          <c:y val="7.6639839034205251E-2"/>
          <c:w val="0.97329941903329498"/>
          <c:h val="0.758479697080118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'Grafik Divizaun 24 (2)'!$D$5</c:f>
              <c:strCache>
                <c:ptCount val="1"/>
                <c:pt idx="0">
                  <c:v>Alokasaun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80373831775700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FA-4087-80D1-9F4599A4C67E}"/>
                </c:ext>
              </c:extLst>
            </c:dLbl>
            <c:dLbl>
              <c:idx val="1"/>
              <c:layout>
                <c:manualLayout>
                  <c:x val="2.4198427102238356E-3"/>
                  <c:y val="-9.345794392523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FA-4087-80D1-9F4599A4C67E}"/>
                </c:ext>
              </c:extLst>
            </c:dLbl>
            <c:dLbl>
              <c:idx val="2"/>
              <c:layout>
                <c:manualLayout>
                  <c:x val="2.4198427102238356E-3"/>
                  <c:y val="-0.121495327102803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FA-4087-80D1-9F4599A4C67E}"/>
                </c:ext>
              </c:extLst>
            </c:dLbl>
            <c:dLbl>
              <c:idx val="4"/>
              <c:layout>
                <c:manualLayout>
                  <c:x val="-2.2181635266241729E-17"/>
                  <c:y val="-2.3364485981308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FA-4087-80D1-9F4599A4C67E}"/>
                </c:ext>
              </c:extLst>
            </c:dLbl>
            <c:dLbl>
              <c:idx val="5"/>
              <c:layout>
                <c:manualLayout>
                  <c:x val="-2.2181635266241729E-17"/>
                  <c:y val="-6.77570093457944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FA-4087-80D1-9F4599A4C67E}"/>
                </c:ext>
              </c:extLst>
            </c:dLbl>
            <c:dLbl>
              <c:idx val="6"/>
              <c:layout>
                <c:manualLayout>
                  <c:x val="-4.4363270532483457E-17"/>
                  <c:y val="-2.10280373831774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070223073295513E-2"/>
                      <c:h val="3.267532563102509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2FA-4087-80D1-9F4599A4C67E}"/>
                </c:ext>
              </c:extLst>
            </c:dLbl>
            <c:dLbl>
              <c:idx val="7"/>
              <c:layout>
                <c:manualLayout>
                  <c:x val="2.3408239700374533E-3"/>
                  <c:y val="-5.23138832997987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733182930785337E-2"/>
                      <c:h val="5.42958538633375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02FA-4087-80D1-9F4599A4C67E}"/>
                </c:ext>
              </c:extLst>
            </c:dLbl>
            <c:dLbl>
              <c:idx val="8"/>
              <c:layout>
                <c:manualLayout>
                  <c:x val="4.6816848034445134E-3"/>
                  <c:y val="-8.65190354726785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00284585213364E-2"/>
                      <c:h val="2.21026949096151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2FA-4087-80D1-9F4599A4C67E}"/>
                </c:ext>
              </c:extLst>
            </c:dLbl>
            <c:dLbl>
              <c:idx val="9"/>
              <c:layout>
                <c:manualLayout>
                  <c:x val="5.6179775280898875E-3"/>
                  <c:y val="-0.122736418511066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2FA-4087-80D1-9F4599A4C67E}"/>
                </c:ext>
              </c:extLst>
            </c:dLbl>
            <c:dLbl>
              <c:idx val="10"/>
              <c:layout>
                <c:manualLayout>
                  <c:x val="2.8089887640449437E-3"/>
                  <c:y val="-0.181086519114688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FA-4087-80D1-9F4599A4C67E}"/>
                </c:ext>
              </c:extLst>
            </c:dLbl>
            <c:dLbl>
              <c:idx val="11"/>
              <c:layout>
                <c:manualLayout>
                  <c:x val="4.681647940074838E-3"/>
                  <c:y val="-0.219315895372233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FA-4087-80D1-9F4599A4C67E}"/>
                </c:ext>
              </c:extLst>
            </c:dLbl>
            <c:dLbl>
              <c:idx val="12"/>
              <c:layout>
                <c:manualLayout>
                  <c:x val="1.8726591760298938E-3"/>
                  <c:y val="-9.05432595573440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FA-4087-80D1-9F4599A4C67E}"/>
                </c:ext>
              </c:extLst>
            </c:dLbl>
            <c:dLbl>
              <c:idx val="13"/>
              <c:layout>
                <c:manualLayout>
                  <c:x val="-6.8663376582579738E-17"/>
                  <c:y val="-0.1207243460764587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2FA-4087-80D1-9F4599A4C67E}"/>
                </c:ext>
              </c:extLst>
            </c:dLbl>
            <c:dLbl>
              <c:idx val="14"/>
              <c:layout>
                <c:manualLayout>
                  <c:x val="3.7453183520597877E-3"/>
                  <c:y val="-0.1770623742454729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2FA-4087-80D1-9F4599A4C67E}"/>
                </c:ext>
              </c:extLst>
            </c:dLbl>
            <c:dLbl>
              <c:idx val="15"/>
              <c:layout>
                <c:manualLayout>
                  <c:x val="3.6791338887404513E-8"/>
                  <c:y val="-7.6458752515090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916864818686757E-2"/>
                      <c:h val="2.61268397788304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02FA-4087-80D1-9F4599A4C67E}"/>
                </c:ext>
              </c:extLst>
            </c:dLbl>
            <c:dLbl>
              <c:idx val="16"/>
              <c:layout>
                <c:manualLayout>
                  <c:x val="-2.4198427102238356E-3"/>
                  <c:y val="-7.00934579439251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2FA-4087-80D1-9F4599A4C67E}"/>
                </c:ext>
              </c:extLst>
            </c:dLbl>
            <c:dLbl>
              <c:idx val="17"/>
              <c:layout>
                <c:manualLayout>
                  <c:x val="-1.2099213551119178E-3"/>
                  <c:y val="-4.20560747663550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2FA-4087-80D1-9F4599A4C67E}"/>
                </c:ext>
              </c:extLst>
            </c:dLbl>
            <c:dLbl>
              <c:idx val="18"/>
              <c:layout>
                <c:manualLayout>
                  <c:x val="-1.2099213551119178E-3"/>
                  <c:y val="-3.73831775700934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2FA-4087-80D1-9F4599A4C67E}"/>
                </c:ext>
              </c:extLst>
            </c:dLbl>
            <c:dLbl>
              <c:idx val="19"/>
              <c:layout>
                <c:manualLayout>
                  <c:x val="5.60700006732815E-3"/>
                  <c:y val="-0.211267605633802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2FA-4087-80D1-9F4599A4C67E}"/>
                </c:ext>
              </c:extLst>
            </c:dLbl>
            <c:dLbl>
              <c:idx val="20"/>
              <c:layout>
                <c:manualLayout>
                  <c:x val="4.6725000561067924E-3"/>
                  <c:y val="-0.260563301066240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65554476751737E-2"/>
                      <c:h val="2.21026949096151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02FA-4087-80D1-9F4599A4C67E}"/>
                </c:ext>
              </c:extLst>
            </c:dLbl>
            <c:dLbl>
              <c:idx val="21"/>
              <c:layout>
                <c:manualLayout>
                  <c:x val="0"/>
                  <c:y val="-0.265593561368209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394224716347976E-2"/>
                      <c:h val="3.06104342590978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02FA-4087-80D1-9F4599A4C67E}"/>
                </c:ext>
              </c:extLst>
            </c:dLbl>
            <c:dLbl>
              <c:idx val="22"/>
              <c:layout>
                <c:manualLayout>
                  <c:x val="1.8690000224427167E-3"/>
                  <c:y val="-0.288732394366197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65554476751737E-2"/>
                      <c:h val="3.61216115591184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02FA-4087-80D1-9F4599A4C67E}"/>
                </c:ext>
              </c:extLst>
            </c:dLbl>
            <c:dLbl>
              <c:idx val="23"/>
              <c:layout>
                <c:manualLayout>
                  <c:x val="1.8690000224427167E-3"/>
                  <c:y val="-0.196177062374245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394224716347976E-2"/>
                      <c:h val="3.91181736085806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02FA-4087-80D1-9F4599A4C67E}"/>
                </c:ext>
              </c:extLst>
            </c:dLbl>
            <c:dLbl>
              <c:idx val="24"/>
              <c:layout>
                <c:manualLayout>
                  <c:x val="9.3450001122122133E-4"/>
                  <c:y val="-0.281690140845070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394224716347976E-2"/>
                      <c:h val="4.33745781777277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02FA-4087-80D1-9F4599A4C6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'Grafik Divizaun 24 (2)'!$C$6:$C$30</c:f>
              <c:strCache>
                <c:ptCount val="25"/>
                <c:pt idx="0">
                  <c:v>AM Ainaro</c:v>
                </c:pt>
                <c:pt idx="1">
                  <c:v>SMF</c:v>
                </c:pt>
                <c:pt idx="2">
                  <c:v>SMS</c:v>
                </c:pt>
                <c:pt idx="3">
                  <c:v>SME</c:v>
                </c:pt>
                <c:pt idx="4">
                  <c:v>SM Agrikultura</c:v>
                </c:pt>
                <c:pt idx="5">
                  <c:v>SMOP</c:v>
                </c:pt>
                <c:pt idx="6">
                  <c:v>SMASA</c:v>
                </c:pt>
                <c:pt idx="7">
                  <c:v>SM.GMT</c:v>
                </c:pt>
                <c:pt idx="8">
                  <c:v>SM.PCeGDN</c:v>
                </c:pt>
                <c:pt idx="9">
                  <c:v>SMSA</c:v>
                </c:pt>
                <c:pt idx="10">
                  <c:v>SMAS</c:v>
                </c:pt>
                <c:pt idx="11">
                  <c:v>SMPID</c:v>
                </c:pt>
                <c:pt idx="12">
                  <c:v>SMAP</c:v>
                </c:pt>
                <c:pt idx="13">
                  <c:v>SMAF</c:v>
                </c:pt>
                <c:pt idx="14">
                  <c:v>SMRH</c:v>
                </c:pt>
                <c:pt idx="15">
                  <c:v>SMPL</c:v>
                </c:pt>
                <c:pt idx="16">
                  <c:v>SMPNDS</c:v>
                </c:pt>
                <c:pt idx="17">
                  <c:v>SMRNC</c:v>
                </c:pt>
                <c:pt idx="18">
                  <c:v>SMONG</c:v>
                </c:pt>
                <c:pt idx="19">
                  <c:v>GAB PAM</c:v>
                </c:pt>
                <c:pt idx="20">
                  <c:v>AP Ainaro</c:v>
                </c:pt>
                <c:pt idx="21">
                  <c:v>AP Hato-Builico</c:v>
                </c:pt>
                <c:pt idx="22">
                  <c:v>AP Maubisse</c:v>
                </c:pt>
                <c:pt idx="23">
                  <c:v>AP Hato-Udo</c:v>
                </c:pt>
                <c:pt idx="24">
                  <c:v>SMA</c:v>
                </c:pt>
              </c:strCache>
            </c:strRef>
          </c:cat>
          <c:val>
            <c:numRef>
              <c:f>'Grafik Divizaun 24 (2)'!$D$6:$D$30</c:f>
              <c:numCache>
                <c:formatCode>#,##0.00</c:formatCode>
                <c:ptCount val="25"/>
                <c:pt idx="0">
                  <c:v>9752205</c:v>
                </c:pt>
                <c:pt idx="1">
                  <c:v>953734</c:v>
                </c:pt>
                <c:pt idx="2">
                  <c:v>1065247</c:v>
                </c:pt>
                <c:pt idx="3">
                  <c:v>2485630</c:v>
                </c:pt>
                <c:pt idx="4">
                  <c:v>779993</c:v>
                </c:pt>
                <c:pt idx="5">
                  <c:v>1093798</c:v>
                </c:pt>
                <c:pt idx="6">
                  <c:v>592809</c:v>
                </c:pt>
                <c:pt idx="7">
                  <c:v>89260</c:v>
                </c:pt>
                <c:pt idx="8">
                  <c:v>131337</c:v>
                </c:pt>
                <c:pt idx="9">
                  <c:v>51559</c:v>
                </c:pt>
                <c:pt idx="10">
                  <c:v>123633</c:v>
                </c:pt>
                <c:pt idx="11">
                  <c:v>30195</c:v>
                </c:pt>
                <c:pt idx="12">
                  <c:v>30736</c:v>
                </c:pt>
                <c:pt idx="13">
                  <c:v>6536</c:v>
                </c:pt>
                <c:pt idx="14">
                  <c:v>29974</c:v>
                </c:pt>
                <c:pt idx="15">
                  <c:v>135407</c:v>
                </c:pt>
                <c:pt idx="16">
                  <c:v>1292870</c:v>
                </c:pt>
                <c:pt idx="17">
                  <c:v>53601</c:v>
                </c:pt>
                <c:pt idx="18">
                  <c:v>694112</c:v>
                </c:pt>
                <c:pt idx="19">
                  <c:v>63970</c:v>
                </c:pt>
                <c:pt idx="20">
                  <c:v>10000</c:v>
                </c:pt>
                <c:pt idx="21">
                  <c:v>9000</c:v>
                </c:pt>
                <c:pt idx="22">
                  <c:v>12000</c:v>
                </c:pt>
                <c:pt idx="23">
                  <c:v>9000</c:v>
                </c:pt>
                <c:pt idx="24">
                  <c:v>7804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2FA-4087-80D1-9F4599A4C67E}"/>
            </c:ext>
          </c:extLst>
        </c:ser>
        <c:ser>
          <c:idx val="1"/>
          <c:order val="1"/>
          <c:tx>
            <c:strRef>
              <c:f>'Grafik Divizaun 24 (2)'!$E$5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'Grafik Divizaun 24 (2)'!$C$6:$C$30</c:f>
              <c:strCache>
                <c:ptCount val="25"/>
                <c:pt idx="0">
                  <c:v>AM Ainaro</c:v>
                </c:pt>
                <c:pt idx="1">
                  <c:v>SMF</c:v>
                </c:pt>
                <c:pt idx="2">
                  <c:v>SMS</c:v>
                </c:pt>
                <c:pt idx="3">
                  <c:v>SME</c:v>
                </c:pt>
                <c:pt idx="4">
                  <c:v>SM Agrikultura</c:v>
                </c:pt>
                <c:pt idx="5">
                  <c:v>SMOP</c:v>
                </c:pt>
                <c:pt idx="6">
                  <c:v>SMASA</c:v>
                </c:pt>
                <c:pt idx="7">
                  <c:v>SM.GMT</c:v>
                </c:pt>
                <c:pt idx="8">
                  <c:v>SM.PCeGDN</c:v>
                </c:pt>
                <c:pt idx="9">
                  <c:v>SMSA</c:v>
                </c:pt>
                <c:pt idx="10">
                  <c:v>SMAS</c:v>
                </c:pt>
                <c:pt idx="11">
                  <c:v>SMPID</c:v>
                </c:pt>
                <c:pt idx="12">
                  <c:v>SMAP</c:v>
                </c:pt>
                <c:pt idx="13">
                  <c:v>SMAF</c:v>
                </c:pt>
                <c:pt idx="14">
                  <c:v>SMRH</c:v>
                </c:pt>
                <c:pt idx="15">
                  <c:v>SMPL</c:v>
                </c:pt>
                <c:pt idx="16">
                  <c:v>SMPNDS</c:v>
                </c:pt>
                <c:pt idx="17">
                  <c:v>SMRNC</c:v>
                </c:pt>
                <c:pt idx="18">
                  <c:v>SMONG</c:v>
                </c:pt>
                <c:pt idx="19">
                  <c:v>GAB PAM</c:v>
                </c:pt>
                <c:pt idx="20">
                  <c:v>AP Ainaro</c:v>
                </c:pt>
                <c:pt idx="21">
                  <c:v>AP Hato-Builico</c:v>
                </c:pt>
                <c:pt idx="22">
                  <c:v>AP Maubisse</c:v>
                </c:pt>
                <c:pt idx="23">
                  <c:v>AP Hato-Udo</c:v>
                </c:pt>
                <c:pt idx="24">
                  <c:v>SMA</c:v>
                </c:pt>
              </c:strCache>
            </c:strRef>
          </c:cat>
          <c:val>
            <c:numRef>
              <c:f>'Grafik Divizaun 24 (2)'!$E$6:$E$30</c:f>
              <c:numCache>
                <c:formatCode>#,##0.00</c:formatCode>
                <c:ptCount val="25"/>
                <c:pt idx="0">
                  <c:v>1726886.1</c:v>
                </c:pt>
                <c:pt idx="1">
                  <c:v>238847.57</c:v>
                </c:pt>
                <c:pt idx="2">
                  <c:v>40274.61</c:v>
                </c:pt>
                <c:pt idx="3">
                  <c:v>748293.56</c:v>
                </c:pt>
                <c:pt idx="4">
                  <c:v>107853.09</c:v>
                </c:pt>
                <c:pt idx="5">
                  <c:v>24506.28</c:v>
                </c:pt>
                <c:pt idx="6">
                  <c:v>23233.62</c:v>
                </c:pt>
                <c:pt idx="7">
                  <c:v>14525.25</c:v>
                </c:pt>
                <c:pt idx="8">
                  <c:v>12285.95</c:v>
                </c:pt>
                <c:pt idx="9">
                  <c:v>5940</c:v>
                </c:pt>
                <c:pt idx="10">
                  <c:v>28807.64</c:v>
                </c:pt>
                <c:pt idx="11">
                  <c:v>5426.99</c:v>
                </c:pt>
                <c:pt idx="12">
                  <c:v>4476.2700000000004</c:v>
                </c:pt>
                <c:pt idx="13">
                  <c:v>1022</c:v>
                </c:pt>
                <c:pt idx="14">
                  <c:v>750</c:v>
                </c:pt>
                <c:pt idx="15">
                  <c:v>2293.8000000000002</c:v>
                </c:pt>
                <c:pt idx="16">
                  <c:v>271547.90000000002</c:v>
                </c:pt>
                <c:pt idx="17">
                  <c:v>6972.5</c:v>
                </c:pt>
                <c:pt idx="18">
                  <c:v>174913</c:v>
                </c:pt>
                <c:pt idx="19">
                  <c:v>7091.07</c:v>
                </c:pt>
                <c:pt idx="20">
                  <c:v>2500</c:v>
                </c:pt>
                <c:pt idx="21">
                  <c:v>1350</c:v>
                </c:pt>
                <c:pt idx="22">
                  <c:v>1350</c:v>
                </c:pt>
                <c:pt idx="23">
                  <c:v>1250</c:v>
                </c:pt>
                <c:pt idx="24">
                  <c:v>1375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02FA-4087-80D1-9F4599A4C67E}"/>
            </c:ext>
          </c:extLst>
        </c:ser>
        <c:ser>
          <c:idx val="2"/>
          <c:order val="2"/>
          <c:tx>
            <c:strRef>
              <c:f>'Grafik Divizaun 24 (2)'!$F$5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'Grafik Divizaun 24 (2)'!$C$6:$C$30</c:f>
              <c:strCache>
                <c:ptCount val="25"/>
                <c:pt idx="0">
                  <c:v>AM Ainaro</c:v>
                </c:pt>
                <c:pt idx="1">
                  <c:v>SMF</c:v>
                </c:pt>
                <c:pt idx="2">
                  <c:v>SMS</c:v>
                </c:pt>
                <c:pt idx="3">
                  <c:v>SME</c:v>
                </c:pt>
                <c:pt idx="4">
                  <c:v>SM Agrikultura</c:v>
                </c:pt>
                <c:pt idx="5">
                  <c:v>SMOP</c:v>
                </c:pt>
                <c:pt idx="6">
                  <c:v>SMASA</c:v>
                </c:pt>
                <c:pt idx="7">
                  <c:v>SM.GMT</c:v>
                </c:pt>
                <c:pt idx="8">
                  <c:v>SM.PCeGDN</c:v>
                </c:pt>
                <c:pt idx="9">
                  <c:v>SMSA</c:v>
                </c:pt>
                <c:pt idx="10">
                  <c:v>SMAS</c:v>
                </c:pt>
                <c:pt idx="11">
                  <c:v>SMPID</c:v>
                </c:pt>
                <c:pt idx="12">
                  <c:v>SMAP</c:v>
                </c:pt>
                <c:pt idx="13">
                  <c:v>SMAF</c:v>
                </c:pt>
                <c:pt idx="14">
                  <c:v>SMRH</c:v>
                </c:pt>
                <c:pt idx="15">
                  <c:v>SMPL</c:v>
                </c:pt>
                <c:pt idx="16">
                  <c:v>SMPNDS</c:v>
                </c:pt>
                <c:pt idx="17">
                  <c:v>SMRNC</c:v>
                </c:pt>
                <c:pt idx="18">
                  <c:v>SMONG</c:v>
                </c:pt>
                <c:pt idx="19">
                  <c:v>GAB PAM</c:v>
                </c:pt>
                <c:pt idx="20">
                  <c:v>AP Ainaro</c:v>
                </c:pt>
                <c:pt idx="21">
                  <c:v>AP Hato-Builico</c:v>
                </c:pt>
                <c:pt idx="22">
                  <c:v>AP Maubisse</c:v>
                </c:pt>
                <c:pt idx="23">
                  <c:v>AP Hato-Udo</c:v>
                </c:pt>
                <c:pt idx="24">
                  <c:v>SMA</c:v>
                </c:pt>
              </c:strCache>
            </c:strRef>
          </c:cat>
          <c:val>
            <c:numRef>
              <c:f>'Grafik Divizaun 24 (2)'!$F$6:$F$30</c:f>
              <c:numCache>
                <c:formatCode>0%</c:formatCode>
                <c:ptCount val="25"/>
                <c:pt idx="0">
                  <c:v>0.1782</c:v>
                </c:pt>
                <c:pt idx="1">
                  <c:v>0.25040000000000001</c:v>
                </c:pt>
                <c:pt idx="2">
                  <c:v>3.78E-2</c:v>
                </c:pt>
                <c:pt idx="3">
                  <c:v>0.30559999999999998</c:v>
                </c:pt>
                <c:pt idx="4">
                  <c:v>0.13830000000000001</c:v>
                </c:pt>
                <c:pt idx="5">
                  <c:v>2.4E-2</c:v>
                </c:pt>
                <c:pt idx="6">
                  <c:v>3.9199999999999999E-2</c:v>
                </c:pt>
                <c:pt idx="7">
                  <c:v>0.16270000000000001</c:v>
                </c:pt>
                <c:pt idx="8">
                  <c:v>9.35E-2</c:v>
                </c:pt>
                <c:pt idx="9">
                  <c:v>0.1152</c:v>
                </c:pt>
                <c:pt idx="10">
                  <c:v>0.23300000000000001</c:v>
                </c:pt>
                <c:pt idx="11">
                  <c:v>0.1797</c:v>
                </c:pt>
                <c:pt idx="12">
                  <c:v>0.14560000000000001</c:v>
                </c:pt>
                <c:pt idx="13">
                  <c:v>0.15640000000000001</c:v>
                </c:pt>
                <c:pt idx="14">
                  <c:v>2.5000000000000001E-2</c:v>
                </c:pt>
                <c:pt idx="15">
                  <c:v>1.6899999999999998E-2</c:v>
                </c:pt>
                <c:pt idx="16">
                  <c:v>0.21</c:v>
                </c:pt>
                <c:pt idx="17">
                  <c:v>0.13009999999999999</c:v>
                </c:pt>
                <c:pt idx="18">
                  <c:v>0.252</c:v>
                </c:pt>
                <c:pt idx="19">
                  <c:v>0.1108</c:v>
                </c:pt>
                <c:pt idx="20">
                  <c:v>0.25</c:v>
                </c:pt>
                <c:pt idx="21">
                  <c:v>0.15</c:v>
                </c:pt>
                <c:pt idx="22">
                  <c:v>0.1125</c:v>
                </c:pt>
                <c:pt idx="23">
                  <c:v>0.1389</c:v>
                </c:pt>
                <c:pt idx="24">
                  <c:v>0.1762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02FA-4087-80D1-9F4599A4C6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2610975"/>
        <c:axId val="862603295"/>
      </c:barChart>
      <c:catAx>
        <c:axId val="86261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2603295"/>
        <c:crosses val="autoZero"/>
        <c:auto val="1"/>
        <c:lblAlgn val="ctr"/>
        <c:lblOffset val="100"/>
        <c:noMultiLvlLbl val="0"/>
      </c:catAx>
      <c:valAx>
        <c:axId val="8626032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86261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76D4D-7F10-4EC7-82DF-11E0B2136782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7F68E-C501-4D31-B399-F92673B6FFE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803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4874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2099E-2117-5D45-08F5-03C459193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FF9B8-86A1-CDE6-62B0-C99F068D8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B8088-753D-8D74-227B-DBB1BBE09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48B5A-C6AC-46BA-7706-0B5D3089B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010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5508C-AF80-5F2B-576D-DEBEC4768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38E31-335A-8153-B9C2-212E3D068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897746-0BAA-42CB-6862-0C923FECD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D59F1-78AC-C947-FE90-B27B464AC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8403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517EF-EAAC-C391-77B5-BADD04EEA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C27C3-0ADD-B633-BD91-000B68CF7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50231-9DE1-020F-E4C5-4A9E58746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002C2-91E9-6F44-9247-B0FDEBC0B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2802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0F83-5CF6-6C55-2FBB-6BF22806A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81E10-F9AF-F568-9212-81748B291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7A8BA2-6AF0-3B4D-9FD8-66EB19F98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913E6-FF0D-EB33-08A4-7099697AB7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1025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0A7EC-9FAE-21C5-3AF3-F8E3B3C68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F68883-C895-B5AF-B21E-826DA016B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CEEE7-8CDD-09CB-125D-A81C8B17C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629A6-1CFB-ADD2-1A3E-A0220B74C2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231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7EE46-93C0-D7B0-53B2-D7C55BFC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3D6DA7-62A9-CE6D-811B-781EE0396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254A6-7798-F204-0A7A-816812198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480D4-DDAA-EC73-B96D-DF5F3156F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7339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0585E-1365-371A-5939-D99C2F396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F9BCF-7828-A866-853A-A4234BFA6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2627D6-A70E-8B29-FEBC-F4644033E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64F918-3BDE-5DDB-20EC-BFD1519B8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141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EBA76-7027-D97B-A923-474BD1420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17775-994B-85CB-5EE6-2FA5A7E543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BD4BE-B1E5-090E-5BE4-90913CC7D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A16E6-24C8-18A6-0A94-C54B6C76A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9931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D912C-7E3F-41B7-8253-3D8E548AC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D2FCA-F723-D6B0-DC01-C6B699891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7A49CE-C3F1-DE92-8260-7021C5AA3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F1129-0A3D-3026-B6BF-49770E3BB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7733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D47D-68FD-59B7-3BF3-EA9D53094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56D591-2511-00D1-3C7E-33EA80EEC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C4AF6D-E1AF-8FED-FBA7-DD16AB774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97154-9CF7-0E42-9AED-B21063292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6224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B203A-FF67-A28F-89B0-ED533BC3A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758D5-3DBB-FC9F-23CE-13552F25E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711432-2767-DFC6-11E0-5D78AE5A5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B14C3-5BAE-289A-1EED-64997A3F8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23336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3717-D4CA-D133-4EC3-419AD5F53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664C21-E0EC-5F0B-E277-CAB81312B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8FE75-CDA0-FD18-63DE-0D00BA76C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4536B-5AFE-1561-ECF0-4F5D305A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0510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95654-F54F-5E09-34CB-278C1A920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E2BAE-92CD-3F68-6718-8AFA88A73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030AF-96A6-A5E0-3A3C-0EDCBD564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F1418-E8C8-967A-8B0D-4FA149DDDB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7F68E-C501-4D31-B399-F92673B6FFE0}" type="slidenum">
              <a:rPr lang="en-ID" smtClean="0"/>
              <a:t>15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92352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6D84F-AE99-7370-30A8-5EA14087F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42A2E-9DE0-155E-087D-1FA7288D7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11B8C-7C7F-7911-358A-0EC6EB75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85F41-52B0-6048-ABC2-C4C850AB3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B08BB-A973-CDB0-3607-DBA6C9D3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105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888D-38CE-3266-20F7-96985F59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082C0-2D83-1B85-F377-F24702D4E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85E19-159A-AA18-8A96-5684E4315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6D888-ED86-37FE-1D9C-4EB89009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EFDDB-F9EA-31D6-BD0F-7B4692759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038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471B-EA72-0A96-33FB-F31B060FB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680DB-899F-6769-6889-F006F2806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270CE-7744-73E3-50B5-F429A12B0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CAD0-3212-BD11-4426-37E51C8B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17D07-9E49-A5E7-F0D6-317E2D28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68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62A5-F17A-6D0A-2D47-959763A5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E6B87-D990-6657-4DF6-4AB992A86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5A0A1-DF4B-99F1-5B69-6E48596C8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2E280-9AA5-3F27-AA3D-12447C64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2FD08-C996-FB3E-A482-41C5F6D24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824B7-6F0D-335A-F7C2-33F4633F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1967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4B2F5-3D60-1916-D076-54509E51E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3603B-31E0-E9A4-84B7-FE7990F54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1CA2A-9EDA-9236-67A2-EEC340BB3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1D276-2CC8-048A-CD61-07B0DF2CA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295B58-0263-4667-1757-4992B196E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0B22E3-C8A5-30B9-8D4F-4CA108B9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248215-86F7-1CDE-7491-88D36B650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576A90-E2A0-B035-2D00-1541A801B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9129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9D9F-493A-B440-4211-5B76BE4D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6DE3A5-9C8B-6C5F-1648-0B8992D36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0A59A2-A15F-F020-D586-8FCC9D9A5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463119-3AD6-4737-A979-5BE69323E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961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80CB1-E7E1-CA1C-69BE-C6A43D9E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E06B40-3D9B-7597-F49A-6A284CE61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FC2F8-E746-62B2-06D5-683C9FC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7037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7A01-879C-A3AB-B917-00A2AB97C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0D347-19D9-3F31-17B6-418C523BC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08ECF-E069-C82D-DC76-A6B2DB196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4AEF0-3822-27C3-EC43-B7E1D42B2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DE1D1-AF7F-FCB2-9F58-67512ED1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CF589-AE1C-BD23-B5C2-F063A0BF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42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BF880-8925-D5B7-D7CE-28770BD8F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8DCCA4-73A3-9594-8910-DD11055C3D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AE769-13ED-D3ED-5FC1-AB03D2A03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9D0A2-1D61-12D8-4043-BA1A3FDE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32AD5-C8A6-CE23-1E59-220041C8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5C8C9-DA25-DF70-8317-067C6F11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73555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AC698-8BAF-0391-51A0-4E0A38E99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6D6E7-F04A-7211-1354-085FF0F39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0E363-0424-18F5-A9C4-FCE4D2C7E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E1746-651C-AD8A-638A-331AB1547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3D5A1-5B74-826B-E4A1-A4A90A127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3753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A0B430-B387-01E6-18AA-D1521B714E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EED7D-FC57-A5A9-F895-23A066CF8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D7347-9158-C4A4-B1B5-2C08B99DA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6E32D-C73E-B31F-E8CA-112D3AB7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8F95F-0F28-66F7-11AB-A0C5EE641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464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C3F926-C70D-EE74-1E87-D0F3555F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50373-1C81-801C-17BD-F812925F7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38EA0-F851-14C4-499A-13106648A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E2AE7-926A-49CE-B51C-ADD8C121B217}" type="datetimeFigureOut">
              <a:rPr lang="en-ID" smtClean="0"/>
              <a:t>08/04/2026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C9531-BD1A-BC4E-DD93-A543B2A95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871D9-07A2-F6D7-8553-1CA3CA975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1A9B2-9D68-4327-90A9-C95171DFA4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955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A2B95A-9A0A-0353-2219-897916A79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52" y="215485"/>
            <a:ext cx="8004048" cy="6410846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D09A7764-D4C1-3DF7-2E23-CCBF96D0B478}"/>
              </a:ext>
            </a:extLst>
          </p:cNvPr>
          <p:cNvSpPr txBox="1">
            <a:spLocks/>
          </p:cNvSpPr>
          <p:nvPr/>
        </p:nvSpPr>
        <p:spPr>
          <a:xfrm>
            <a:off x="60385" y="493775"/>
            <a:ext cx="4036127" cy="12573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Bahnschrift" panose="020B0502040204020203" pitchFamily="34" charset="0"/>
                <a:cs typeface="Arial" panose="020B0604020202020204" pitchFamily="34" charset="0"/>
              </a:rPr>
              <a:t>RELATORIO </a:t>
            </a:r>
            <a:r>
              <a:rPr lang="en-US" sz="3500" b="1" dirty="0">
                <a:latin typeface="Bahnschrift" panose="020B0502040204020203" pitchFamily="34" charset="0"/>
                <a:cs typeface="Arial" panose="020B0604020202020204" pitchFamily="34" charset="0"/>
              </a:rPr>
              <a:t>EZEKUSAUN OJE TRIMESTRE PRIMEIRO 2026</a:t>
            </a:r>
            <a:b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085157C-2F85-95BA-7574-514C9A96A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75" y="2488220"/>
            <a:ext cx="3258312" cy="932688"/>
          </a:xfrm>
        </p:spPr>
        <p:txBody>
          <a:bodyPr rtlCol="0">
            <a:noAutofit/>
          </a:bodyPr>
          <a:lstStyle/>
          <a:p>
            <a:r>
              <a:rPr lang="en-GB" sz="1600" b="1" dirty="0">
                <a:latin typeface="Bahnschrift" panose="020B0502040204020203" pitchFamily="34" charset="0"/>
              </a:rPr>
              <a:t>SERVISU MUNICIPAL FINANCAS</a:t>
            </a:r>
          </a:p>
          <a:p>
            <a:pPr rtl="0"/>
            <a:r>
              <a:rPr lang="en-GB" sz="1600" b="1" dirty="0" err="1">
                <a:latin typeface="Bahnschrift" panose="020B0502040204020203" pitchFamily="34" charset="0"/>
              </a:rPr>
              <a:t>Ainaro</a:t>
            </a:r>
            <a:r>
              <a:rPr lang="en-GB" sz="1600" b="1" dirty="0">
                <a:latin typeface="Bahnschrift" panose="020B0502040204020203" pitchFamily="34" charset="0"/>
              </a:rPr>
              <a:t>, 08 Abril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014D46-9935-6905-F613-476FF7F0E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791FA9-D658-7964-CE8E-3DB419A44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8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8F416-2617-F554-636C-C5F01AFF0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3548AB-6049-3983-23E4-21E9B7CC1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86" y="224110"/>
            <a:ext cx="12269972" cy="63662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50443E-F152-8EFC-116F-45903B9C0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B28723-477C-E6AF-D55C-372539839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4" name="Google Shape;97;p1">
            <a:extLst>
              <a:ext uri="{FF2B5EF4-FFF2-40B4-BE49-F238E27FC236}">
                <a16:creationId xmlns:a16="http://schemas.microsoft.com/office/drawing/2014/main" id="{343F9E5A-2351-685F-3E9F-127DCB277527}"/>
              </a:ext>
            </a:extLst>
          </p:cNvPr>
          <p:cNvSpPr/>
          <p:nvPr/>
        </p:nvSpPr>
        <p:spPr>
          <a:xfrm>
            <a:off x="319909" y="5184475"/>
            <a:ext cx="11394764" cy="905774"/>
          </a:xfrm>
          <a:prstGeom prst="roundRect">
            <a:avLst>
              <a:gd name="adj" fmla="val 2139"/>
            </a:avLst>
          </a:prstGeom>
          <a:gradFill>
            <a:gsLst>
              <a:gs pos="0">
                <a:srgbClr val="3F3F3F"/>
              </a:gs>
              <a:gs pos="100000">
                <a:srgbClr val="C00000"/>
              </a:gs>
            </a:gsLst>
            <a:lin ang="10800000" scaled="0"/>
          </a:gra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288000" rIns="180000" bIns="1800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en-US" sz="28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ENKONTRU CONSELHO COORDENASAUN MUNICIPAL FULAN ABRIL 2026</a:t>
            </a:r>
            <a:endParaRPr sz="2800" b="1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366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7EE19-5D80-3B77-06B6-7C784BD6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06A933F-3C5A-4659-AC89-A7CFB8437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AFD0B0-D781-ACD1-8A15-62778F52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4" name="Google Shape;97;p1">
            <a:extLst>
              <a:ext uri="{FF2B5EF4-FFF2-40B4-BE49-F238E27FC236}">
                <a16:creationId xmlns:a16="http://schemas.microsoft.com/office/drawing/2014/main" id="{B36D25EC-DF0B-7705-60A5-A28917BF484E}"/>
              </a:ext>
            </a:extLst>
          </p:cNvPr>
          <p:cNvSpPr/>
          <p:nvPr/>
        </p:nvSpPr>
        <p:spPr>
          <a:xfrm>
            <a:off x="4443336" y="215484"/>
            <a:ext cx="2224883" cy="733246"/>
          </a:xfrm>
          <a:prstGeom prst="roundRect">
            <a:avLst>
              <a:gd name="adj" fmla="val 2139"/>
            </a:avLst>
          </a:prstGeom>
          <a:gradFill>
            <a:gsLst>
              <a:gs pos="0">
                <a:srgbClr val="3F3F3F"/>
              </a:gs>
              <a:gs pos="100000">
                <a:srgbClr val="C00000"/>
              </a:gs>
            </a:gsLst>
            <a:lin ang="10800000" scaled="0"/>
          </a:gra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288000" rIns="180000" bIns="1800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en-US" sz="28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BAZE LEGAL</a:t>
            </a:r>
            <a:endParaRPr sz="2800" b="1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0B1363-A656-1881-32ED-DE3171509483}"/>
              </a:ext>
            </a:extLst>
          </p:cNvPr>
          <p:cNvSpPr txBox="1"/>
          <p:nvPr/>
        </p:nvSpPr>
        <p:spPr>
          <a:xfrm>
            <a:off x="1199072" y="1084870"/>
            <a:ext cx="885070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 Nu. 34/2025 de 15 de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Outubro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Alterasaun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Da-6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DL Nu. 3/2016 de 16 de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Marsu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 Nu. 84/2023 de 23 de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Novembro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Alterasaun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Da-5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DL Nu.3/2016 de 16 de </a:t>
            </a:r>
            <a:r>
              <a:rPr lang="en-US" alt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Marsu</a:t>
            </a:r>
            <a:r>
              <a:rPr lang="en-US" alt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Diploma Ministerial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85/2023, 29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Dezembru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kona-ba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Estabelesimentu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Servisu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Munisipais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definisaun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resptevia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ogranizasaun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Funsionamentu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lnSpc>
                <a:spcPct val="150000"/>
              </a:lnSpc>
            </a:pPr>
            <a:r>
              <a:rPr lang="en-ID" dirty="0" err="1"/>
              <a:t>Servisu</a:t>
            </a:r>
            <a:r>
              <a:rPr lang="en-ID" dirty="0"/>
              <a:t> </a:t>
            </a:r>
            <a:r>
              <a:rPr lang="en-ID" dirty="0" err="1"/>
              <a:t>Munisípiu</a:t>
            </a:r>
            <a:r>
              <a:rPr lang="en-ID" dirty="0"/>
              <a:t> </a:t>
            </a:r>
            <a:r>
              <a:rPr lang="en-ID" dirty="0" err="1"/>
              <a:t>husi</a:t>
            </a:r>
            <a:r>
              <a:rPr lang="en-ID" dirty="0"/>
              <a:t> </a:t>
            </a:r>
            <a:r>
              <a:rPr lang="en-ID" dirty="0" err="1"/>
              <a:t>Autoridades</a:t>
            </a:r>
            <a:r>
              <a:rPr lang="en-ID" dirty="0"/>
              <a:t> </a:t>
            </a:r>
            <a:r>
              <a:rPr lang="en-ID" dirty="0" err="1"/>
              <a:t>Munisípiu</a:t>
            </a:r>
            <a:r>
              <a:rPr lang="en-ID" dirty="0"/>
              <a:t> no </a:t>
            </a:r>
            <a:r>
              <a:rPr lang="en-ID" dirty="0" err="1"/>
              <a:t>definisaun</a:t>
            </a:r>
            <a:r>
              <a:rPr lang="en-ID" dirty="0"/>
              <a:t> </a:t>
            </a:r>
            <a:r>
              <a:rPr lang="en-ID" dirty="0" err="1"/>
              <a:t>kona-ba</a:t>
            </a:r>
            <a:r>
              <a:rPr lang="en-ID" dirty="0"/>
              <a:t> </a:t>
            </a:r>
            <a:r>
              <a:rPr lang="en-ID" dirty="0" err="1"/>
              <a:t>organizasaun</a:t>
            </a:r>
            <a:r>
              <a:rPr lang="en-ID" dirty="0"/>
              <a:t> no </a:t>
            </a:r>
            <a:r>
              <a:rPr lang="en-ID" dirty="0" err="1"/>
              <a:t>funcionamentu</a:t>
            </a:r>
            <a:r>
              <a:rPr lang="en-ID" dirty="0"/>
              <a:t> </a:t>
            </a:r>
            <a:r>
              <a:rPr lang="en-ID" dirty="0" err="1"/>
              <a:t>ne'ebé</a:t>
            </a:r>
            <a:r>
              <a:rPr lang="en-ID" dirty="0"/>
              <a:t> </a:t>
            </a:r>
            <a:r>
              <a:rPr lang="en-ID" dirty="0" err="1"/>
              <a:t>respectivu</a:t>
            </a:r>
            <a:r>
              <a:rPr lang="en-ID" dirty="0"/>
              <a:t> </a:t>
            </a:r>
          </a:p>
          <a:p>
            <a:pPr lvl="0" algn="ctr">
              <a:lnSpc>
                <a:spcPct val="150000"/>
              </a:lnSpc>
            </a:pPr>
            <a:r>
              <a:rPr lang="pt-BR" dirty="0"/>
              <a:t>Artigo </a:t>
            </a:r>
            <a:r>
              <a:rPr lang="pt-BR" b="1" dirty="0"/>
              <a:t>10</a:t>
            </a:r>
            <a:r>
              <a:rPr lang="pt-BR" dirty="0"/>
              <a:t> Missao </a:t>
            </a:r>
            <a:r>
              <a:rPr lang="en-ID" dirty="0" err="1"/>
              <a:t>Serviço</a:t>
            </a:r>
            <a:r>
              <a:rPr lang="en-ID" dirty="0"/>
              <a:t> Municipal de </a:t>
            </a:r>
            <a:r>
              <a:rPr lang="en-ID" dirty="0" err="1"/>
              <a:t>Finanças</a:t>
            </a:r>
            <a:endParaRPr lang="en-ID" dirty="0"/>
          </a:p>
          <a:p>
            <a:pPr algn="ctr">
              <a:lnSpc>
                <a:spcPct val="150000"/>
              </a:lnSpc>
            </a:pPr>
            <a:r>
              <a:rPr lang="en-ID" dirty="0" err="1"/>
              <a:t>Artigo</a:t>
            </a:r>
            <a:r>
              <a:rPr lang="en-ID" dirty="0"/>
              <a:t> </a:t>
            </a:r>
            <a:r>
              <a:rPr lang="en-ID" b="1" dirty="0"/>
              <a:t>11</a:t>
            </a:r>
            <a:r>
              <a:rPr lang="en-ID" dirty="0"/>
              <a:t> </a:t>
            </a:r>
            <a:r>
              <a:rPr lang="en-ID" dirty="0" err="1"/>
              <a:t>Tarefsa</a:t>
            </a:r>
            <a:r>
              <a:rPr lang="en-ID" dirty="0"/>
              <a:t> de </a:t>
            </a:r>
            <a:r>
              <a:rPr lang="en-ID" dirty="0" err="1"/>
              <a:t>Sevisus</a:t>
            </a:r>
            <a:r>
              <a:rPr lang="en-ID" dirty="0"/>
              <a:t> SM. </a:t>
            </a:r>
            <a:r>
              <a:rPr lang="en-ID" dirty="0" err="1"/>
              <a:t>Financas</a:t>
            </a:r>
            <a:endParaRPr lang="en-ID" dirty="0"/>
          </a:p>
          <a:p>
            <a:pPr algn="ctr"/>
            <a:endParaRPr lang="en-ID" dirty="0"/>
          </a:p>
          <a:p>
            <a:pPr lvl="0" algn="just"/>
            <a:endParaRPr lang="en-ID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4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05818-F918-FB00-C83C-E51BC81CA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592C0C0-44EF-55A1-FF5E-CB3DDC5BA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FB059E-3A0E-F4DC-A86B-01DB6CB02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4" name="Google Shape;97;p1">
            <a:extLst>
              <a:ext uri="{FF2B5EF4-FFF2-40B4-BE49-F238E27FC236}">
                <a16:creationId xmlns:a16="http://schemas.microsoft.com/office/drawing/2014/main" id="{20F66AC7-2787-7EB4-D580-A597DCD53B1E}"/>
              </a:ext>
            </a:extLst>
          </p:cNvPr>
          <p:cNvSpPr/>
          <p:nvPr/>
        </p:nvSpPr>
        <p:spPr>
          <a:xfrm>
            <a:off x="9967117" y="215484"/>
            <a:ext cx="2224883" cy="733246"/>
          </a:xfrm>
          <a:prstGeom prst="roundRect">
            <a:avLst>
              <a:gd name="adj" fmla="val 2139"/>
            </a:avLst>
          </a:prstGeom>
          <a:gradFill>
            <a:gsLst>
              <a:gs pos="0">
                <a:srgbClr val="3F3F3F"/>
              </a:gs>
              <a:gs pos="100000">
                <a:srgbClr val="C00000"/>
              </a:gs>
            </a:gsLst>
            <a:lin ang="10800000" scaled="0"/>
          </a:gra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288000" rIns="180000" bIns="1800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en-US" sz="2800" b="1" i="0" u="none" strike="noStrike" cap="none" dirty="0" err="1">
                <a:solidFill>
                  <a:srgbClr val="F2F2F2"/>
                </a:solidFill>
                <a:latin typeface="Brush Script MT" panose="03060802040406070304" pitchFamily="66" charset="0"/>
                <a:ea typeface="Calibri"/>
                <a:cs typeface="Calibri"/>
                <a:sym typeface="Calibri"/>
              </a:rPr>
              <a:t>Kontinua</a:t>
            </a:r>
            <a:endParaRPr sz="2800" b="1" i="0" u="none" strike="noStrike" cap="none" dirty="0">
              <a:solidFill>
                <a:srgbClr val="F2F2F2"/>
              </a:solidFill>
              <a:latin typeface="Brush Script MT" panose="03060802040406070304" pitchFamily="66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525D4B8-B30B-847C-6035-3FA88A3782F3}"/>
              </a:ext>
            </a:extLst>
          </p:cNvPr>
          <p:cNvSpPr txBox="1">
            <a:spLocks/>
          </p:cNvSpPr>
          <p:nvPr/>
        </p:nvSpPr>
        <p:spPr>
          <a:xfrm>
            <a:off x="1112807" y="1082341"/>
            <a:ext cx="10429335" cy="426471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P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n.º 3/2025, de 23 de Abril, Enquadramento do Orçamento Geral do Estado e gestão financeira pública.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P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Decreto-Lei n.º 42/2025, de 15 de Dezembro, Regulamenta a Lei n.º 3/2025, de 23 de abril, sobre Enquadramento do Orçamento Geral do Estado e Gestão Financeira Pública.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P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Dekretu-Lei n.º 41/2025 Loron-15-fulan-Dezembru Ezekusaun Orsamentu Jerál Estadu ba tinan 2026.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P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Decreto-Lei n.º 1/2025, de 8 de Janeiro, Código do Aprovisionamento e dos Contratos Públicos.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pt-PT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421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417B2-7B75-0EA6-4970-3291A0B1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ED02FE-96A7-DD07-B06D-52DB3E0C4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86" y="215484"/>
            <a:ext cx="12269972" cy="63662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F465E1-6257-FA3A-64C1-4A5C7656D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FC9AF3-56A9-FE12-25EE-FDD685931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2" name="Google Shape;97;p1">
            <a:extLst>
              <a:ext uri="{FF2B5EF4-FFF2-40B4-BE49-F238E27FC236}">
                <a16:creationId xmlns:a16="http://schemas.microsoft.com/office/drawing/2014/main" id="{E136E408-F083-A8ED-AE94-B7AADF4E7A39}"/>
              </a:ext>
            </a:extLst>
          </p:cNvPr>
          <p:cNvSpPr/>
          <p:nvPr/>
        </p:nvSpPr>
        <p:spPr>
          <a:xfrm>
            <a:off x="439947" y="4951562"/>
            <a:ext cx="11464506" cy="1337098"/>
          </a:xfrm>
          <a:prstGeom prst="roundRect">
            <a:avLst>
              <a:gd name="adj" fmla="val 2139"/>
            </a:avLst>
          </a:prstGeom>
          <a:gradFill>
            <a:gsLst>
              <a:gs pos="0">
                <a:srgbClr val="3F3F3F"/>
              </a:gs>
              <a:gs pos="100000">
                <a:srgbClr val="C00000"/>
              </a:gs>
            </a:gsLst>
            <a:lin ang="10800000" scaled="0"/>
          </a:gra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288000" rIns="180000" bIns="1800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pt-PT" sz="40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PROGRES</a:t>
            </a:r>
            <a:r>
              <a:rPr lang="pt-PT" sz="4000" b="1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U EZEKUSAUN </a:t>
            </a:r>
            <a:r>
              <a:rPr lang="pt-PT" sz="40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ORSAMENTU</a:t>
            </a:r>
            <a:r>
              <a:rPr lang="pt-PT" sz="1200" i="0" u="none" strike="noStrike" cap="none" dirty="0">
                <a:sym typeface="Calibri"/>
              </a:rPr>
              <a:t> </a:t>
            </a:r>
            <a:r>
              <a:rPr lang="pt-PT" sz="4000" b="1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HUSI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pt-PT" sz="4000" b="1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1 </a:t>
            </a:r>
            <a:r>
              <a:rPr lang="pt-PT" sz="40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JANEIRU T</a:t>
            </a:r>
            <a:r>
              <a:rPr lang="pt-PT" sz="4000" b="1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O’O </a:t>
            </a:r>
            <a:r>
              <a:rPr lang="pt-PT" sz="40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31 </a:t>
            </a:r>
            <a:r>
              <a:rPr lang="pt-PT" sz="4000" b="1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MARSU 2026</a:t>
            </a:r>
            <a:endParaRPr sz="5000" b="1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362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8A700-1DE0-9E55-4AF3-108D2BB66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2166C7-DACC-3948-CC98-69F652885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10FAB5-BE10-AE4D-754F-1FB2FEAF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8" name="Google Shape;116;p3">
            <a:extLst>
              <a:ext uri="{FF2B5EF4-FFF2-40B4-BE49-F238E27FC236}">
                <a16:creationId xmlns:a16="http://schemas.microsoft.com/office/drawing/2014/main" id="{AD8F630B-2003-8AA6-C931-0EF8BC2766C2}"/>
              </a:ext>
            </a:extLst>
          </p:cNvPr>
          <p:cNvSpPr/>
          <p:nvPr/>
        </p:nvSpPr>
        <p:spPr>
          <a:xfrm>
            <a:off x="439949" y="214633"/>
            <a:ext cx="11343736" cy="1127633"/>
          </a:xfrm>
          <a:prstGeom prst="roundRect">
            <a:avLst>
              <a:gd name="adj" fmla="val 2139"/>
            </a:avLst>
          </a:prstGeom>
          <a:gradFill>
            <a:gsLst>
              <a:gs pos="0">
                <a:srgbClr val="3F3F3F"/>
              </a:gs>
              <a:gs pos="17000">
                <a:srgbClr val="C00000"/>
              </a:gs>
              <a:gs pos="58999">
                <a:srgbClr val="B50505"/>
              </a:gs>
              <a:gs pos="100000">
                <a:srgbClr val="B50505"/>
              </a:gs>
            </a:gsLst>
            <a:lin ang="10800000" scaled="0"/>
          </a:gradFill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288000" rIns="180000" bIns="180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600"/>
              <a:buFont typeface="Calibri"/>
              <a:buNone/>
            </a:pPr>
            <a:r>
              <a:rPr lang="pt-PT" sz="26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4800" b="1" dirty="0">
                <a:solidFill>
                  <a:srgbClr val="F2F2F2"/>
                </a:solidFill>
                <a:latin typeface="Tw Cen MT" panose="020B0602020104020603" pitchFamily="34" charset="0"/>
                <a:ea typeface="Calibri"/>
                <a:cs typeface="Calibri"/>
                <a:sym typeface="Twentieth Century"/>
              </a:rPr>
              <a:t>DOTASAUN ORSAMENTAIS 2026</a:t>
            </a:r>
            <a:r>
              <a:rPr lang="pt-BR" sz="3400" b="1" i="0" u="none" strike="noStrike" cap="none" dirty="0">
                <a:solidFill>
                  <a:srgbClr val="F2F2F2"/>
                </a:solidFill>
                <a:latin typeface="Tw Cen MT" panose="020B0602020104020603" pitchFamily="34" charset="0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D2BEB8-D7A7-DE67-6161-50956831A7E5}"/>
              </a:ext>
            </a:extLst>
          </p:cNvPr>
          <p:cNvSpPr txBox="1"/>
          <p:nvPr/>
        </p:nvSpPr>
        <p:spPr>
          <a:xfrm>
            <a:off x="439949" y="1556899"/>
            <a:ext cx="1126609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Tw Cen MT" panose="020B0602020104020603" pitchFamily="34" charset="0"/>
              </a:rPr>
              <a:t>Decreto-Lei N.º 42/2025 de 15 de Dezembro Regulamenta a Lei n.º 3/2025, de 23 de abril, sobre Enquadramento do Orçamento Geral do Estado e Gestão Financeira Pública, </a:t>
            </a:r>
            <a:r>
              <a:rPr lang="pt-PT" sz="2400" dirty="0">
                <a:latin typeface="Tw Cen MT" panose="020B0602020104020603" pitchFamily="34" charset="0"/>
              </a:rPr>
              <a:t>total despezas Ba Autoridade Municipiu Ainaro ho montante </a:t>
            </a:r>
            <a:r>
              <a:rPr lang="pt-PT" sz="2400" b="1" dirty="0">
                <a:latin typeface="Tw Cen MT" panose="020B0602020104020603" pitchFamily="34" charset="0"/>
              </a:rPr>
              <a:t>9,752,205</a:t>
            </a:r>
            <a:r>
              <a:rPr lang="pt-PT" sz="2400" dirty="0">
                <a:latin typeface="Tw Cen MT" panose="020B0602020104020603" pitchFamily="34" charset="0"/>
              </a:rPr>
              <a:t> husi orsamento ne’e desagrega ba Categoria Ha’at hanesan:</a:t>
            </a:r>
          </a:p>
          <a:p>
            <a:endParaRPr lang="en-ID" sz="2800" dirty="0">
              <a:latin typeface="Tw Cen MT" panose="020B0602020104020603" pitchFamily="34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89C66A8-A5E7-6E8F-BD43-3EC303F54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520823"/>
              </p:ext>
            </p:extLst>
          </p:nvPr>
        </p:nvGraphicFramePr>
        <p:xfrm>
          <a:off x="485955" y="3149759"/>
          <a:ext cx="9486181" cy="2232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492">
                  <a:extLst>
                    <a:ext uri="{9D8B030D-6E8A-4147-A177-3AD203B41FA5}">
                      <a16:colId xmlns:a16="http://schemas.microsoft.com/office/drawing/2014/main" val="1250791132"/>
                    </a:ext>
                  </a:extLst>
                </a:gridCol>
                <a:gridCol w="5167233">
                  <a:extLst>
                    <a:ext uri="{9D8B030D-6E8A-4147-A177-3AD203B41FA5}">
                      <a16:colId xmlns:a16="http://schemas.microsoft.com/office/drawing/2014/main" val="890694679"/>
                    </a:ext>
                  </a:extLst>
                </a:gridCol>
                <a:gridCol w="3373456">
                  <a:extLst>
                    <a:ext uri="{9D8B030D-6E8A-4147-A177-3AD203B41FA5}">
                      <a16:colId xmlns:a16="http://schemas.microsoft.com/office/drawing/2014/main" val="11108423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b="1" u="none" strike="noStrike" dirty="0">
                          <a:effectLst/>
                          <a:latin typeface="Tw Cen MT" panose="020B0602020104020603" pitchFamily="34" charset="0"/>
                        </a:rPr>
                        <a:t>No</a:t>
                      </a:r>
                      <a:endParaRPr lang="en-ID" sz="2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b="1" u="none" strike="noStrike" dirty="0" err="1">
                          <a:effectLst/>
                          <a:latin typeface="Tw Cen MT" panose="020B0602020104020603" pitchFamily="34" charset="0"/>
                        </a:rPr>
                        <a:t>Categoria</a:t>
                      </a:r>
                      <a:r>
                        <a:rPr lang="en-ID" sz="2400" b="1" u="none" strike="noStrike" dirty="0"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endParaRPr lang="en-ID" sz="2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b="1" u="none" strike="noStrike" dirty="0" err="1">
                          <a:effectLst/>
                          <a:latin typeface="Tw Cen MT" panose="020B0602020104020603" pitchFamily="34" charset="0"/>
                        </a:rPr>
                        <a:t>Orsamento</a:t>
                      </a:r>
                      <a:endParaRPr lang="en-ID" sz="2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7866345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1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D" sz="2400" u="none" strike="noStrike" dirty="0" err="1">
                          <a:effectLst/>
                          <a:latin typeface="Tw Cen MT" panose="020B0602020104020603" pitchFamily="34" charset="0"/>
                        </a:rPr>
                        <a:t>Salários</a:t>
                      </a: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 e </a:t>
                      </a:r>
                      <a:r>
                        <a:rPr lang="en-ID" sz="2400" u="none" strike="noStrike" dirty="0" err="1">
                          <a:effectLst/>
                          <a:latin typeface="Tw Cen MT" panose="020B0602020104020603" pitchFamily="34" charset="0"/>
                        </a:rPr>
                        <a:t>Vencimentos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2,300,425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6216077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2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 Bens e Serviços </a:t>
                      </a:r>
                      <a:r>
                        <a:rPr lang="en-ID" sz="2400" u="none" strike="noStrike" dirty="0" err="1">
                          <a:effectLst/>
                          <a:latin typeface="Tw Cen MT" panose="020B0602020104020603" pitchFamily="34" charset="0"/>
                        </a:rPr>
                        <a:t>Correntes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948,342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2867538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3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D" sz="2400" u="none" strike="noStrike" dirty="0" err="1">
                          <a:effectLst/>
                          <a:latin typeface="Tw Cen MT" panose="020B0602020104020603" pitchFamily="34" charset="0"/>
                        </a:rPr>
                        <a:t>Transferências</a:t>
                      </a: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ID" sz="2400" u="none" strike="noStrike" dirty="0" err="1">
                          <a:effectLst/>
                          <a:latin typeface="Tw Cen MT" panose="020B0602020104020603" pitchFamily="34" charset="0"/>
                        </a:rPr>
                        <a:t>Públicas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3,708,943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2835944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4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Capital Menor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300,000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2523602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5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D" sz="2400" u="none" strike="noStrike">
                          <a:effectLst/>
                          <a:latin typeface="Tw Cen MT" panose="020B0602020104020603" pitchFamily="34" charset="0"/>
                        </a:rPr>
                        <a:t>Capital de Desenvolvimento</a:t>
                      </a:r>
                      <a:endParaRPr lang="en-ID" sz="2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ID" sz="2400" u="none" strike="noStrike" dirty="0">
                          <a:effectLst/>
                          <a:latin typeface="Tw Cen MT" panose="020B0602020104020603" pitchFamily="34" charset="0"/>
                        </a:rPr>
                        <a:t>2,494,495</a:t>
                      </a:r>
                      <a:endParaRPr lang="en-ID" sz="2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03877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23C48-613A-43C2-24F8-81FEFE905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EF280B-CBF7-C947-AA5A-FE15F697F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278D40-7F00-757F-CD73-34D1B8111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BF02A45-D9E3-0EE0-3A82-D112DCD44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33" y="219634"/>
            <a:ext cx="12042475" cy="573996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F2F2F2"/>
              </a:buClr>
              <a:buSzPts val="3500"/>
            </a:pPr>
            <a:r>
              <a:rPr lang="pt-PT" sz="2400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PROGRESU EZEKUSAUN ORSAMENTU TUIR</a:t>
            </a:r>
            <a:r>
              <a:rPr lang="pt-PT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ORSAMENTU TO’O TRIMESTRE DAHULUK 2026</a:t>
            </a:r>
            <a:endParaRPr lang="pt-PT" b="1" dirty="0">
              <a:solidFill>
                <a:srgbClr val="F2F2F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Twentieth Century"/>
              <a:buNone/>
            </a:pPr>
            <a:endParaRPr lang="pt-PT" sz="24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4C14C7-3EEA-49C7-00C0-EA57A4348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592182"/>
              </p:ext>
            </p:extLst>
          </p:nvPr>
        </p:nvGraphicFramePr>
        <p:xfrm>
          <a:off x="751577" y="1050580"/>
          <a:ext cx="10402378" cy="1964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2234">
                  <a:extLst>
                    <a:ext uri="{9D8B030D-6E8A-4147-A177-3AD203B41FA5}">
                      <a16:colId xmlns:a16="http://schemas.microsoft.com/office/drawing/2014/main" val="3639102371"/>
                    </a:ext>
                  </a:extLst>
                </a:gridCol>
                <a:gridCol w="1733910">
                  <a:extLst>
                    <a:ext uri="{9D8B030D-6E8A-4147-A177-3AD203B41FA5}">
                      <a16:colId xmlns:a16="http://schemas.microsoft.com/office/drawing/2014/main" val="570889210"/>
                    </a:ext>
                  </a:extLst>
                </a:gridCol>
                <a:gridCol w="2182483">
                  <a:extLst>
                    <a:ext uri="{9D8B030D-6E8A-4147-A177-3AD203B41FA5}">
                      <a16:colId xmlns:a16="http://schemas.microsoft.com/office/drawing/2014/main" val="1344658095"/>
                    </a:ext>
                  </a:extLst>
                </a:gridCol>
                <a:gridCol w="2063048">
                  <a:extLst>
                    <a:ext uri="{9D8B030D-6E8A-4147-A177-3AD203B41FA5}">
                      <a16:colId xmlns:a16="http://schemas.microsoft.com/office/drawing/2014/main" val="321338593"/>
                    </a:ext>
                  </a:extLst>
                </a:gridCol>
                <a:gridCol w="990703">
                  <a:extLst>
                    <a:ext uri="{9D8B030D-6E8A-4147-A177-3AD203B41FA5}">
                      <a16:colId xmlns:a16="http://schemas.microsoft.com/office/drawing/2014/main" val="4038492300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Description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Alokasaun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Real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Balanco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%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2473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 048 </a:t>
                      </a:r>
                      <a:r>
                        <a:rPr lang="en-ID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Autoridade</a:t>
                      </a: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 Municipio </a:t>
                      </a:r>
                      <a:r>
                        <a:rPr lang="en-ID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Ainaro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9,752,205.00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1,726,886.10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8,013,978.90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b="1" u="none" strike="noStrike" dirty="0">
                          <a:solidFill>
                            <a:schemeClr val="tx1"/>
                          </a:solidFill>
                          <a:effectLst/>
                          <a:latin typeface="Tw Cen MT" panose="020B0602020104020603" pitchFamily="34" charset="0"/>
                        </a:rPr>
                        <a:t>18%</a:t>
                      </a:r>
                      <a:endParaRPr lang="en-ID" sz="1800" b="1" i="0" u="none" strike="noStrike" dirty="0">
                        <a:solidFill>
                          <a:schemeClr val="tx1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4394106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501 </a:t>
                      </a:r>
                      <a:r>
                        <a:rPr lang="en-ID" sz="1800" u="none" strike="noStrike" dirty="0" err="1">
                          <a:effectLst/>
                          <a:latin typeface="Tw Cen MT" panose="020B0602020104020603" pitchFamily="34" charset="0"/>
                        </a:rPr>
                        <a:t>Salários</a:t>
                      </a: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 e </a:t>
                      </a:r>
                      <a:r>
                        <a:rPr lang="en-ID" sz="1800" u="none" strike="noStrike" dirty="0" err="1">
                          <a:effectLst/>
                          <a:latin typeface="Tw Cen MT" panose="020B0602020104020603" pitchFamily="34" charset="0"/>
                        </a:rPr>
                        <a:t>Vencimentos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2,300,425.00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521,137.28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1,779,287.72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23%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376316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u="none" strike="noStrike">
                          <a:effectLst/>
                          <a:latin typeface="Tw Cen MT" panose="020B0602020104020603" pitchFamily="34" charset="0"/>
                        </a:rPr>
                        <a:t>502 Bens e Serviços Correntes</a:t>
                      </a:r>
                      <a:endParaRPr lang="pt-BR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948,342.00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105,925.08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842,416.92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11%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1035529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503 Transferências Públicas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3,708,943.00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1,099,823.74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2,597,779.26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30%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0313404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504 Capital Menor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300,000.00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0.00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300,000.00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0%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8685212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505 Desenvolvimento de Capital 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2,494,495.00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>
                          <a:effectLst/>
                          <a:latin typeface="Tw Cen MT" panose="020B0602020104020603" pitchFamily="34" charset="0"/>
                        </a:rPr>
                        <a:t>0.00</a:t>
                      </a:r>
                      <a:endParaRPr lang="en-ID" sz="1800" b="1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2,494,495.00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800" u="none" strike="noStrike" dirty="0">
                          <a:effectLst/>
                          <a:latin typeface="Tw Cen MT" panose="020B0602020104020603" pitchFamily="34" charset="0"/>
                        </a:rPr>
                        <a:t>0%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62623008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F7810B6-0D8F-16DA-AE3D-4FE67216E3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4368863"/>
              </p:ext>
            </p:extLst>
          </p:nvPr>
        </p:nvGraphicFramePr>
        <p:xfrm>
          <a:off x="612475" y="3152955"/>
          <a:ext cx="1054148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612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DE3C1-EB27-2DFD-0D0D-156B7D173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62D8A91-5C42-DFA0-1849-E067D141A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2384BF-EE1B-6DF0-BF35-F4052D82D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67910C1-D2E5-0D7E-E79F-A7CFDE1EA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804" y="236889"/>
            <a:ext cx="11688792" cy="453904"/>
          </a:xfrm>
          <a:solidFill>
            <a:schemeClr val="accent2"/>
          </a:solidFill>
        </p:spPr>
        <p:txBody>
          <a:bodyPr>
            <a:normAutofit lnSpcReduction="10000"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nn-NO" sz="2800" b="1" dirty="0">
                <a:solidFill>
                  <a:srgbClr val="F2F2F2"/>
                </a:solidFill>
                <a:latin typeface="Tw Cen MT" panose="020B0602020104020603" pitchFamily="34" charset="0"/>
                <a:cs typeface="Calibri"/>
                <a:sym typeface="Calibri"/>
              </a:rPr>
              <a:t>PORSENTAJEN </a:t>
            </a:r>
            <a:r>
              <a:rPr lang="nn-NO" sz="2800" b="1" dirty="0">
                <a:solidFill>
                  <a:srgbClr val="F2F2F2"/>
                </a:solidFill>
                <a:latin typeface="Tw Cen MT" panose="020B0602020104020603" pitchFamily="34" charset="0"/>
                <a:cs typeface="Calibri"/>
                <a:sym typeface="Twentieth Century"/>
              </a:rPr>
              <a:t>EZEKUSAUN ORSAMENTU HUSI 24 DIVIZAUN SIRA 2026</a:t>
            </a:r>
            <a:endParaRPr lang="nn-NO" sz="2800" b="1" dirty="0">
              <a:solidFill>
                <a:srgbClr val="F2F2F2"/>
              </a:solidFill>
              <a:latin typeface="Tw Cen MT" panose="020B0602020104020603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Twentieth Century"/>
              <a:buNone/>
            </a:pPr>
            <a:endParaRPr lang="pt-PT" sz="24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55E9D6-CE89-C9F0-4617-C757EC7BD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546886"/>
              </p:ext>
            </p:extLst>
          </p:nvPr>
        </p:nvGraphicFramePr>
        <p:xfrm>
          <a:off x="327804" y="677025"/>
          <a:ext cx="11602528" cy="57605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1404">
                  <a:extLst>
                    <a:ext uri="{9D8B030D-6E8A-4147-A177-3AD203B41FA5}">
                      <a16:colId xmlns:a16="http://schemas.microsoft.com/office/drawing/2014/main" val="3739162904"/>
                    </a:ext>
                  </a:extLst>
                </a:gridCol>
                <a:gridCol w="1757348">
                  <a:extLst>
                    <a:ext uri="{9D8B030D-6E8A-4147-A177-3AD203B41FA5}">
                      <a16:colId xmlns:a16="http://schemas.microsoft.com/office/drawing/2014/main" val="3349085229"/>
                    </a:ext>
                  </a:extLst>
                </a:gridCol>
                <a:gridCol w="1468675">
                  <a:extLst>
                    <a:ext uri="{9D8B030D-6E8A-4147-A177-3AD203B41FA5}">
                      <a16:colId xmlns:a16="http://schemas.microsoft.com/office/drawing/2014/main" val="3296797395"/>
                    </a:ext>
                  </a:extLst>
                </a:gridCol>
                <a:gridCol w="1256533">
                  <a:extLst>
                    <a:ext uri="{9D8B030D-6E8A-4147-A177-3AD203B41FA5}">
                      <a16:colId xmlns:a16="http://schemas.microsoft.com/office/drawing/2014/main" val="4057948261"/>
                    </a:ext>
                  </a:extLst>
                </a:gridCol>
                <a:gridCol w="848568">
                  <a:extLst>
                    <a:ext uri="{9D8B030D-6E8A-4147-A177-3AD203B41FA5}">
                      <a16:colId xmlns:a16="http://schemas.microsoft.com/office/drawing/2014/main" val="1200766510"/>
                    </a:ext>
                  </a:extLst>
                </a:gridCol>
              </a:tblGrid>
              <a:tr h="2912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 err="1">
                          <a:effectLst/>
                          <a:latin typeface="Tw Cen MT" panose="020B0602020104020603" pitchFamily="34" charset="0"/>
                        </a:rPr>
                        <a:t>Discrisaun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 err="1">
                          <a:effectLst/>
                          <a:latin typeface="Tw Cen MT" panose="020B0602020104020603" pitchFamily="34" charset="0"/>
                        </a:rPr>
                        <a:t>Orsamento</a:t>
                      </a: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ID" sz="1400" b="1" u="none" strike="noStrike" dirty="0" err="1">
                          <a:effectLst/>
                          <a:latin typeface="Tw Cen MT" panose="020B0602020104020603" pitchFamily="34" charset="0"/>
                        </a:rPr>
                        <a:t>Alokasaun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Real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 err="1">
                          <a:effectLst/>
                          <a:latin typeface="Tw Cen MT" panose="020B0602020104020603" pitchFamily="34" charset="0"/>
                        </a:rPr>
                        <a:t>Balanco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%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836852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8701 AM de </a:t>
                      </a:r>
                      <a:r>
                        <a:rPr lang="en-ID" sz="1400" b="1" u="none" strike="noStrike" dirty="0" err="1">
                          <a:effectLst/>
                          <a:latin typeface="Tw Cen MT" panose="020B0602020104020603" pitchFamily="34" charset="0"/>
                        </a:rPr>
                        <a:t>Ainaro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9,752,205.00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1,726,886.10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8,013,978.90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b="1" u="none" strike="noStrike" dirty="0">
                          <a:effectLst/>
                          <a:latin typeface="Tw Cen MT" panose="020B0602020104020603" pitchFamily="34" charset="0"/>
                        </a:rPr>
                        <a:t>18%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600232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0480101 Serviço Municipal de Finanças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953,734.00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238,847.57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714,886.43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25%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1662624201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0480201 Serviços Municipal de Saúde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1,065,247.00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40,274.61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1,024,972.39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4%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73661674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0480301 Serviços Municipal de Educação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2,485,630.00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748,293.56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1,725,996.44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31%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973611947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0480401 Serviços Municipal de Agricultura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779,993.00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107,853.09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672,139.91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14%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788388241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0480501 Serviços Municipal de Obras Públicas e Transportes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1,093,798.00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24,506.28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1,069,291.72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548004049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0480601 Serviços Municipal de Água, Saneamento Básico e Ambiente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592,809.00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23,233.62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569,575.38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4%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916106621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0480701 Serviços Municipal de Gestão Mercados e Turismo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89,260.00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14,525.25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74,734.75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16%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259911351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0480801 Serviço Municipal de Proteção Civil e Gestão de Desastres Na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131,337.00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12,285.95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119,051.05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9%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2882129237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0480901 Serviços Municipais de Segurança Alimentar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51,559.00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5,940.00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45,619.00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12%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583636926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0481101 Serviços Municipal de Ação Social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123,633.00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28,807.64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94,825.36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23%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1571810078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0481301 Servisu Municipal de Planeamento e Desenvolvimento Integrado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30,195.00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5,426.99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24,768.01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18%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126220357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0481401 Agência Municipal de Planeamento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30,736.00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4,476.27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26,259.73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15%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408188427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0481501 Agência Municipal de Fiscalização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6,536.00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1,022.00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5,514.00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16%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898091184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0481601 Servisu Municipal Administração e Recursos Humanos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29,974.00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750.00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29,224.00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3%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2156238246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0481705 Serviço Municipal de Património e Logística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135,407.00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2,293.80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133,113.20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680397114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0481801 Serviço Municipal de Apoio ao Programa Nacional de Desenvolvimento Suco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1,292,870.00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271,547.90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1,021,322.10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21%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2935216105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Tw Cen MT" panose="020B0602020104020603" pitchFamily="34" charset="0"/>
                        </a:rPr>
                        <a:t>0481901 Serviço Municipal de Registos, Notariado e Serviços Cadastrais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53,601.00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6,972.50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46,628.50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13%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203413146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>
                          <a:effectLst/>
                          <a:latin typeface="Tw Cen MT" panose="020B0602020104020603" pitchFamily="34" charset="0"/>
                        </a:rPr>
                        <a:t>0482001 Apoio a Serviços Municipais ONG e Organizações Comunitárias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694,112.00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174,913.00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519,199.00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25%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1371737622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0482100 Gabinete do Presidente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63,970.00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7,091.07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56,878.93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11%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1082138756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0482200 Posto </a:t>
                      </a:r>
                      <a:r>
                        <a:rPr lang="en-ID" sz="1400" u="none" strike="noStrike" dirty="0" err="1">
                          <a:effectLst/>
                          <a:latin typeface="Tw Cen MT" panose="020B0602020104020603" pitchFamily="34" charset="0"/>
                        </a:rPr>
                        <a:t>Ainaro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10,000.00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2,500.00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7,500.00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25%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290685133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0482200  Posto Hato-Builico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9,000.00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1,350.00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7,650.00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15%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2400236788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0482200  Posto Maubisse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12,000.00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1,350.00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10,650.00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11%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3177400023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0482200 Posto hato-Udo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9,000.00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1,250.00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7,750.00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14%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1304996031"/>
                  </a:ext>
                </a:extLst>
              </a:tr>
              <a:tr h="1624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0482600 Serviço Municipal Aprovisionamento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7,804.00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>
                          <a:effectLst/>
                          <a:latin typeface="Tw Cen MT" panose="020B0602020104020603" pitchFamily="34" charset="0"/>
                        </a:rPr>
                        <a:t>1,375.00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6,429.00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400" u="none" strike="noStrike" dirty="0">
                          <a:effectLst/>
                          <a:latin typeface="Tw Cen MT" panose="020B0602020104020603" pitchFamily="34" charset="0"/>
                        </a:rPr>
                        <a:t>18%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5413" marR="5413" marT="5413" marB="0" anchor="ctr"/>
                </a:tc>
                <a:extLst>
                  <a:ext uri="{0D108BD9-81ED-4DB2-BD59-A6C34878D82A}">
                    <a16:rowId xmlns:a16="http://schemas.microsoft.com/office/drawing/2014/main" val="510996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3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F1B00-81BD-D10B-3685-BE85E7CA3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52ECA3-E3BE-686E-84AD-FBF32D832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E7F2F8-7217-506F-9AB3-675982A2B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341E680F-0026-A6E0-9A0A-122D1E7A6A75}"/>
              </a:ext>
            </a:extLst>
          </p:cNvPr>
          <p:cNvSpPr txBox="1">
            <a:spLocks/>
          </p:cNvSpPr>
          <p:nvPr/>
        </p:nvSpPr>
        <p:spPr>
          <a:xfrm>
            <a:off x="9671762" y="270710"/>
            <a:ext cx="2112264" cy="524256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F2F2F2"/>
              </a:buClr>
              <a:buSzPts val="5000"/>
              <a:buFont typeface="Calibri"/>
              <a:buNone/>
            </a:pPr>
            <a:r>
              <a:rPr lang="nn-NO" sz="2800" b="1" dirty="0">
                <a:solidFill>
                  <a:srgbClr val="F2F2F2"/>
                </a:solidFill>
                <a:latin typeface="Tw Cen MT" panose="020B0602020104020603" pitchFamily="34" charset="0"/>
                <a:cs typeface="Calibri"/>
                <a:sym typeface="Calibri"/>
              </a:rPr>
              <a:t>Kontinua</a:t>
            </a:r>
            <a:endParaRPr lang="nn-NO" sz="2800" b="1" dirty="0">
              <a:solidFill>
                <a:srgbClr val="F2F2F2"/>
              </a:solidFill>
              <a:latin typeface="Tw Cen MT" panose="020B0602020104020603" pitchFamily="34" charset="0"/>
              <a:ea typeface="Calibri"/>
              <a:cs typeface="Calibri"/>
              <a:sym typeface="Calibri"/>
            </a:endParaRPr>
          </a:p>
          <a:p>
            <a:pPr>
              <a:spcBef>
                <a:spcPts val="0"/>
              </a:spcBef>
              <a:buClr>
                <a:srgbClr val="F2F2F2"/>
              </a:buClr>
              <a:buSzPts val="3500"/>
              <a:buFont typeface="Twentieth Century"/>
              <a:buNone/>
            </a:pPr>
            <a:endParaRPr lang="pt-PT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CCD5D9D-A1E8-74E4-2168-9FDD37EB99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623904"/>
              </p:ext>
            </p:extLst>
          </p:nvPr>
        </p:nvGraphicFramePr>
        <p:xfrm>
          <a:off x="86590" y="1373909"/>
          <a:ext cx="12018820" cy="4110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72591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BB34-7BA9-F6CB-214C-248926E26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7B25A48-72F0-63BB-F905-23D5501AE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43BDCE-3E7F-61FA-F0CB-AB075CFF0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984698E-3EFF-7551-4891-C63A6F39E76F}"/>
              </a:ext>
            </a:extLst>
          </p:cNvPr>
          <p:cNvSpPr txBox="1"/>
          <p:nvPr/>
        </p:nvSpPr>
        <p:spPr>
          <a:xfrm>
            <a:off x="558321" y="804916"/>
            <a:ext cx="10890849" cy="408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MOP: (</a:t>
            </a:r>
            <a:r>
              <a:rPr lang="pt-PT" sz="2000" dirty="0">
                <a:latin typeface="Tw Cen MT" panose="020B0602020104020603" pitchFamily="34" charset="0"/>
              </a:rPr>
              <a:t>2%), taxa Ezekusaun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24,506.28 husi orsamentu $ 1,093,798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SMPL (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2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%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$ 2,293.80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135,407</a:t>
            </a:r>
            <a:endParaRPr lang="pt-PT" sz="2000" dirty="0">
              <a:latin typeface="Tw Cen MT" panose="020B0602020104020603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RH:  (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3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%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), taxa ezekusaun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$ 750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husi total orsamentu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$ 29,974.00</a:t>
            </a:r>
            <a:endParaRPr lang="pt-PT" sz="2000" dirty="0">
              <a:latin typeface="Tw Cen MT" panose="020B0602020104020603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SMS 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(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4%)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, taxa ezekusaun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$ 40,274.61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husi total orsamentu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$ 1,065,247.00</a:t>
            </a:r>
            <a:endParaRPr lang="pt-PT" sz="2000" dirty="0">
              <a:solidFill>
                <a:schemeClr val="dk1"/>
              </a:solidFill>
              <a:latin typeface="Tw Cen MT" panose="020B0602020104020603" pitchFamily="34" charset="0"/>
              <a:ea typeface="Twentieth Century"/>
              <a:cs typeface="Calibri" panose="020F0502020204030204" pitchFamily="34" charset="0"/>
              <a:sym typeface="Twentieth Century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SMASA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: (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4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%)</a:t>
            </a:r>
            <a:r>
              <a:rPr lang="pt-PT" sz="2000" dirty="0">
                <a:latin typeface="Tw Cen MT" panose="020B0602020104020603" pitchFamily="34" charset="0"/>
              </a:rPr>
              <a:t>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 taxa ezekusaun </a:t>
            </a:r>
            <a:r>
              <a:rPr lang="pt-PT" sz="2000" b="1" i="0" u="none" strike="noStrike" dirty="0">
                <a:effectLst/>
                <a:latin typeface="Tw Cen MT" panose="020B0602020104020603" pitchFamily="34" charset="0"/>
              </a:rPr>
              <a:t>$23,233.62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i="0" u="none" strike="noStrike" dirty="0">
                <a:effectLst/>
                <a:latin typeface="Tw Cen MT" panose="020B0602020104020603" pitchFamily="34" charset="0"/>
              </a:rPr>
              <a:t>$ 592,809.00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SM.PCeGDN (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9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%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,) taxa ezekusaun </a:t>
            </a:r>
            <a:r>
              <a:rPr lang="pt-PT" sz="2000" b="1" i="0" u="none" strike="noStrike" dirty="0">
                <a:effectLst/>
                <a:latin typeface="Tw Cen MT" panose="020B0602020104020603" pitchFamily="34" charset="0"/>
              </a:rPr>
              <a:t>$</a:t>
            </a:r>
            <a:r>
              <a:rPr lang="pt-PT" sz="2000" b="1" dirty="0">
                <a:latin typeface="Tw Cen MT" panose="020B0602020104020603" pitchFamily="34" charset="0"/>
              </a:rPr>
              <a:t> 12,285.95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i="0" u="none" strike="noStrike" dirty="0">
                <a:effectLst/>
                <a:latin typeface="Tw Cen MT" panose="020B0602020104020603" pitchFamily="34" charset="0"/>
              </a:rPr>
              <a:t>$ 131,337.00</a:t>
            </a:r>
            <a:endParaRPr lang="pt-PT" sz="1600" i="0" u="none" strike="noStrike" dirty="0">
              <a:effectLst/>
              <a:latin typeface="Tw Cen MT" panose="020B0602020104020603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405D1C2-7132-2787-7471-6645DA3ECB42}"/>
              </a:ext>
            </a:extLst>
          </p:cNvPr>
          <p:cNvSpPr txBox="1">
            <a:spLocks/>
          </p:cNvSpPr>
          <p:nvPr/>
        </p:nvSpPr>
        <p:spPr>
          <a:xfrm>
            <a:off x="742830" y="265419"/>
            <a:ext cx="10988290" cy="53949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0"/>
              </a:spcBef>
              <a:buClr>
                <a:srgbClr val="F2F2F2"/>
              </a:buClr>
              <a:buSzPts val="5000"/>
              <a:buFont typeface="Calibri"/>
              <a:buNone/>
            </a:pPr>
            <a:r>
              <a:rPr lang="pt-PT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PROGRESU EZEKUSAUN ORSAMENTU  DIVIZAUN SIRA  HO TAXA EZEKUSAUN ENTRE 2% - 15%</a:t>
            </a:r>
          </a:p>
          <a:p>
            <a:pPr>
              <a:spcBef>
                <a:spcPts val="0"/>
              </a:spcBef>
              <a:buClr>
                <a:srgbClr val="F2F2F2"/>
              </a:buClr>
              <a:buSzPts val="3500"/>
              <a:buFont typeface="Twentieth Century"/>
              <a:buNone/>
            </a:pPr>
            <a:endParaRPr lang="pt-PT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92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BB8F9-6737-D351-7178-3FDFC52EE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E327D6C-92CA-CD98-7C8C-05656F53E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3CC4B3-9276-0B05-751C-C0A6C8E84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1EFF076-973B-3BE5-52A7-61F35E465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728" y="841220"/>
            <a:ext cx="10990053" cy="539497"/>
          </a:xfrm>
          <a:solidFill>
            <a:schemeClr val="accent2"/>
          </a:solidFill>
        </p:spPr>
        <p:txBody>
          <a:bodyPr>
            <a:normAutofit fontScale="92500"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pt-PT" sz="2400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PROGRESU EZEKUSAUN ORSAMENTU  </a:t>
            </a:r>
            <a:r>
              <a:rPr lang="pt-PT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DIVIZAUN SIRA </a:t>
            </a:r>
            <a:r>
              <a:rPr lang="pt-PT" sz="2400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 TAXA EZEKUSAUN ENTRE 2% - 15%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Twentieth Century"/>
              <a:buNone/>
            </a:pPr>
            <a:endParaRPr lang="pt-PT" sz="24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3A6CF8C-B83F-60E8-A619-C9B3956E953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1684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71296065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1,093,798.00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5184041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0AEB18-E71B-A621-4574-81AE0CCB9CB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1684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28778775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1,093,798.00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0443495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E5FCBB4-83E8-3C17-774F-455D6511CC3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1684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176666246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592,809.00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869905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1FBA98F-B798-6471-841A-AFF644D1FAF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1684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13671502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592,809.00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9010535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0E946AD4-96F6-6E16-44F8-0FB9AF778155}"/>
              </a:ext>
            </a:extLst>
          </p:cNvPr>
          <p:cNvSpPr txBox="1"/>
          <p:nvPr/>
        </p:nvSpPr>
        <p:spPr>
          <a:xfrm>
            <a:off x="716951" y="1362432"/>
            <a:ext cx="10511455" cy="408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GAB PAM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: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pt-PT" sz="2000" dirty="0">
                <a:latin typeface="Tw Cen MT" panose="020B0602020104020603" pitchFamily="34" charset="0"/>
              </a:rPr>
              <a:t>(11%)  taxa ezekusaun </a:t>
            </a:r>
            <a:r>
              <a:rPr lang="pt-PT" sz="2000" b="1" dirty="0">
                <a:latin typeface="Tw Cen MT" panose="020B0602020104020603" pitchFamily="34" charset="0"/>
              </a:rPr>
              <a:t>$ 7,091.07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$ 63,970.00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AP Maubisse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(11%) taxa ezekusaun 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1,350.00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$.12,000.00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SMSA (12%)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taxa ezekusaun $.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5,940.00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$ 51,559.00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SMRNC: (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13</a:t>
            </a:r>
            <a:r>
              <a:rPr lang="pt-PT" sz="2000" dirty="0">
                <a:latin typeface="Tw Cen MT" panose="020B0602020104020603" pitchFamily="34" charset="0"/>
              </a:rPr>
              <a:t>%), taxa Ezekusaun $ 6,972.50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orsamentu $ 53,601.00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AP Hato-Udo (14%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$ 1,250.00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$ 9,000.00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cs typeface="Calibri" panose="020F0502020204030204" pitchFamily="34" charset="0"/>
              </a:rPr>
              <a:t>SM Agrikultura 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(14%</a:t>
            </a:r>
            <a:r>
              <a:rPr lang="pt-PT" sz="2000" dirty="0"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1" dirty="0">
                <a:latin typeface="Tw Cen MT" panose="020B0602020104020603" pitchFamily="34" charset="0"/>
              </a:rPr>
              <a:t>$ 107,853.09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$ 779,993.00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E85D295-2BCB-C31A-CDB0-530AC914C57C}"/>
              </a:ext>
            </a:extLst>
          </p:cNvPr>
          <p:cNvSpPr txBox="1">
            <a:spLocks/>
          </p:cNvSpPr>
          <p:nvPr/>
        </p:nvSpPr>
        <p:spPr>
          <a:xfrm>
            <a:off x="9439216" y="233206"/>
            <a:ext cx="2035833" cy="5394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0"/>
              </a:spcBef>
              <a:buClr>
                <a:srgbClr val="F2F2F2"/>
              </a:buClr>
              <a:buSzPts val="5000"/>
              <a:buFont typeface="Calibri"/>
              <a:buNone/>
            </a:pPr>
            <a:r>
              <a:rPr lang="pt-PT" sz="3200" b="1" dirty="0">
                <a:solidFill>
                  <a:srgbClr val="F2F2F2"/>
                </a:solidFill>
                <a:latin typeface="Vivaldi" panose="03020602050506090804" pitchFamily="66" charset="0"/>
                <a:ea typeface="Twentieth Century"/>
                <a:cs typeface="Twentieth Century"/>
                <a:sym typeface="Twentieth Century"/>
              </a:rPr>
              <a:t>Kontinua</a:t>
            </a:r>
          </a:p>
          <a:p>
            <a:pPr>
              <a:spcBef>
                <a:spcPts val="0"/>
              </a:spcBef>
              <a:buClr>
                <a:srgbClr val="F2F2F2"/>
              </a:buClr>
              <a:buSzPts val="3500"/>
              <a:buFont typeface="Twentieth Century"/>
              <a:buNone/>
            </a:pPr>
            <a:endParaRPr lang="pt-PT" sz="32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1354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1D7B-0EDD-82CF-545C-0EA16384A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9F3C6F1-B2FC-31A5-2F71-644A6041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064CDD-9A28-FA90-F5C2-B01FC369D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B29ACBA-8763-81DB-7BE6-D062D745F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608" y="236887"/>
            <a:ext cx="11033183" cy="539497"/>
          </a:xfrm>
          <a:solidFill>
            <a:schemeClr val="accent2"/>
          </a:solidFill>
        </p:spPr>
        <p:txBody>
          <a:bodyPr>
            <a:normAutofit fontScale="92500"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pt-PT" sz="2400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PROGRESU EZEKUSAUN ORSAMENTU  DIVIZAUN SIRA HO TAXA EZEKUSAUN ENTRE 15% - 31%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Twentieth Century"/>
              <a:buNone/>
            </a:pPr>
            <a:endParaRPr lang="pt-PT" sz="24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C58280-8C30-8372-C500-61E79CFAD20A}"/>
              </a:ext>
            </a:extLst>
          </p:cNvPr>
          <p:cNvSpPr txBox="1"/>
          <p:nvPr/>
        </p:nvSpPr>
        <p:spPr>
          <a:xfrm>
            <a:off x="650575" y="974785"/>
            <a:ext cx="10890849" cy="4774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SMAP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: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pt-PT" sz="2000" dirty="0">
                <a:latin typeface="Tw Cen MT" panose="020B0602020104020603" pitchFamily="34" charset="0"/>
              </a:rPr>
              <a:t>(15%)  taxa ezekusaun </a:t>
            </a:r>
            <a:r>
              <a:rPr lang="pt-PT" sz="2000" b="1" dirty="0">
                <a:latin typeface="Tw Cen MT" panose="020B0602020104020603" pitchFamily="34" charset="0"/>
              </a:rPr>
              <a:t>$ 4,476.27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$ 30,736.00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AP Hato-Builico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(15%) taxa ezekusaun 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1,350.00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$ 9,000.00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SM.GMT: (16%)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taxa ezekusaun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$14,525.25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$ 89,260.00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SMAF (16%</a:t>
            </a:r>
            <a:r>
              <a:rPr lang="pt-PT" sz="2000" dirty="0"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1" dirty="0">
                <a:latin typeface="Tw Cen MT" panose="020B0602020104020603" pitchFamily="34" charset="0"/>
              </a:rPr>
              <a:t>$ 1,022.00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$ 6,536.00</a:t>
            </a:r>
            <a:endParaRPr lang="pt-PT" sz="2000" b="1" dirty="0">
              <a:latin typeface="Tw Cen MT" panose="020B0602020104020603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SMPID: (18</a:t>
            </a:r>
            <a:r>
              <a:rPr lang="pt-PT" sz="2000" b="1" dirty="0">
                <a:latin typeface="Tw Cen MT" panose="020B0602020104020603" pitchFamily="34" charset="0"/>
              </a:rPr>
              <a:t>%</a:t>
            </a:r>
            <a:r>
              <a:rPr lang="pt-PT" sz="2000" dirty="0">
                <a:latin typeface="Tw Cen MT" panose="020B0602020104020603" pitchFamily="34" charset="0"/>
              </a:rPr>
              <a:t>), taxa Ezekusaun </a:t>
            </a:r>
            <a:r>
              <a:rPr lang="pt-PT" sz="2000" b="1" dirty="0">
                <a:latin typeface="Tw Cen MT" panose="020B0602020104020603" pitchFamily="34" charset="0"/>
              </a:rPr>
              <a:t>$ 5,426.99</a:t>
            </a:r>
            <a:r>
              <a:rPr lang="pt-PT" sz="2000" dirty="0">
                <a:latin typeface="Tw Cen MT" panose="020B0602020104020603" pitchFamily="34" charset="0"/>
              </a:rPr>
              <a:t>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$ 30,195.00</a:t>
            </a:r>
            <a:endParaRPr lang="pt-PT" sz="2000" dirty="0">
              <a:latin typeface="Tw Cen MT" panose="020B0602020104020603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SMA(18%</a:t>
            </a:r>
            <a:r>
              <a:rPr lang="pt-PT" sz="2000" b="0" i="0" u="none" strike="noStrike" dirty="0">
                <a:effectLst/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1" i="0" u="none" strike="noStrike" dirty="0">
                <a:effectLst/>
                <a:latin typeface="Tw Cen MT" panose="020B0602020104020603" pitchFamily="34" charset="0"/>
              </a:rPr>
              <a:t>$1,375.00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i="0" u="none" strike="noStrike" dirty="0">
                <a:effectLst/>
                <a:latin typeface="Tw Cen MT" panose="020B0602020104020603" pitchFamily="34" charset="0"/>
              </a:rPr>
              <a:t>$ 7,804.00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SMPNDS (21%</a:t>
            </a:r>
            <a:r>
              <a:rPr lang="pt-PT" sz="2000" dirty="0"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1" dirty="0">
                <a:latin typeface="Tw Cen MT" panose="020B0602020104020603" pitchFamily="34" charset="0"/>
              </a:rPr>
              <a:t>$ 271,547.90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$1,292,870.00</a:t>
            </a:r>
          </a:p>
        </p:txBody>
      </p:sp>
    </p:spTree>
    <p:extLst>
      <p:ext uri="{BB962C8B-B14F-4D97-AF65-F5344CB8AC3E}">
        <p14:creationId xmlns:p14="http://schemas.microsoft.com/office/powerpoint/2010/main" val="1717792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DA9F9-D1F8-4DD8-52FA-AA43DCE00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5F00E1-6740-96A0-3B05-C3116A764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0E0CA4-6A64-6ACC-F545-8C721423E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FEA10FE-8ADC-4277-985A-753DF050A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595" y="790423"/>
            <a:ext cx="11067691" cy="539497"/>
          </a:xfrm>
          <a:solidFill>
            <a:schemeClr val="accent2"/>
          </a:solidFill>
        </p:spPr>
        <p:txBody>
          <a:bodyPr>
            <a:normAutofit fontScale="92500"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5000"/>
              <a:buFont typeface="Calibri"/>
              <a:buNone/>
            </a:pPr>
            <a:r>
              <a:rPr lang="pt-PT" sz="2400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PROGRESU EZEKUSAUN ORSAMENTU  </a:t>
            </a:r>
            <a:r>
              <a:rPr lang="pt-PT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DIVIZAUN SIRA </a:t>
            </a:r>
            <a:r>
              <a:rPr lang="pt-PT" sz="2400" b="1" dirty="0">
                <a:solidFill>
                  <a:srgbClr val="F2F2F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 TAXA EZEKUSAUN ENTRE 15% - 31%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Twentieth Century"/>
              <a:buNone/>
            </a:pPr>
            <a:endParaRPr lang="pt-PT" sz="24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4E534F-865B-0365-A01E-6540F0B6F61B}"/>
              </a:ext>
            </a:extLst>
          </p:cNvPr>
          <p:cNvSpPr txBox="1"/>
          <p:nvPr/>
        </p:nvSpPr>
        <p:spPr>
          <a:xfrm>
            <a:off x="650575" y="1258642"/>
            <a:ext cx="10890849" cy="3389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SMAS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: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pt-PT" sz="2000" dirty="0">
                <a:latin typeface="Tw Cen MT" panose="020B0602020104020603" pitchFamily="34" charset="0"/>
              </a:rPr>
              <a:t>(23%)  taxa ezekusaun </a:t>
            </a:r>
            <a:r>
              <a:rPr lang="pt-PT" sz="2000" b="1" dirty="0">
                <a:latin typeface="Tw Cen MT" panose="020B0602020104020603" pitchFamily="34" charset="0"/>
              </a:rPr>
              <a:t>$ 28,807.64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$953,734.00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SMF: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(25%) taxa ezekusaun </a:t>
            </a: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238,847.57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$ 9,000.00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SMONG: (25%)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taxa ezekusaun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$ 174,913.00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$ 694,112.00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solidFill>
                  <a:schemeClr val="dk1"/>
                </a:solidFill>
                <a:latin typeface="Tw Cen MT" panose="020B0602020104020603" pitchFamily="34" charset="0"/>
                <a:ea typeface="Twentieth Century"/>
                <a:cs typeface="Calibri" panose="020F0502020204030204" pitchFamily="34" charset="0"/>
                <a:sym typeface="Twentieth Century"/>
              </a:rPr>
              <a:t>AP Ainaro: (25%</a:t>
            </a:r>
            <a:r>
              <a:rPr lang="pt-PT" sz="2000" dirty="0">
                <a:latin typeface="Tw Cen MT" panose="020B0602020104020603" pitchFamily="34" charset="0"/>
              </a:rPr>
              <a:t>)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 taxa ezekusaun </a:t>
            </a:r>
            <a:r>
              <a:rPr lang="pt-PT" sz="2000" b="1" dirty="0">
                <a:latin typeface="Tw Cen MT" panose="020B0602020104020603" pitchFamily="34" charset="0"/>
              </a:rPr>
              <a:t>$ 2,500.00 </a:t>
            </a:r>
            <a:r>
              <a:rPr lang="pt-PT" sz="2000" dirty="0">
                <a:solidFill>
                  <a:schemeClr val="dk1"/>
                </a:solidFill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total orsamentu </a:t>
            </a:r>
            <a:r>
              <a:rPr lang="pt-PT" sz="2000" b="1" dirty="0">
                <a:latin typeface="Tw Cen MT" panose="020B0602020104020603" pitchFamily="34" charset="0"/>
              </a:rPr>
              <a:t>$10,000.00</a:t>
            </a:r>
            <a:endParaRPr lang="pt-PT" sz="2000" b="1" dirty="0">
              <a:latin typeface="Tw Cen MT" panose="020B0602020104020603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SME: (31</a:t>
            </a:r>
            <a:r>
              <a:rPr lang="pt-PT" sz="2000" dirty="0">
                <a:latin typeface="Tw Cen MT" panose="020B0602020104020603" pitchFamily="34" charset="0"/>
              </a:rPr>
              <a:t>%), taxa Ezekusaun </a:t>
            </a:r>
            <a:r>
              <a:rPr lang="pt-PT" sz="2000" b="1" dirty="0">
                <a:latin typeface="Tw Cen MT" panose="020B0602020104020603" pitchFamily="34" charset="0"/>
              </a:rPr>
              <a:t>$ 748,293.56 </a:t>
            </a:r>
            <a:r>
              <a:rPr lang="pt-PT" sz="2000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husi orsamentu </a:t>
            </a:r>
            <a:r>
              <a:rPr lang="pt-PT" sz="2000" b="1" dirty="0">
                <a:latin typeface="Tw Cen MT" panose="020B0602020104020603" pitchFamily="34" charset="0"/>
                <a:ea typeface="Calibri"/>
                <a:cs typeface="Calibri" panose="020F0502020204030204" pitchFamily="34" charset="0"/>
                <a:sym typeface="Calibri"/>
              </a:rPr>
              <a:t>$ 2,485,630.00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786AE03-3375-E5BE-AC82-5EBCD4E06F0D}"/>
              </a:ext>
            </a:extLst>
          </p:cNvPr>
          <p:cNvSpPr txBox="1">
            <a:spLocks/>
          </p:cNvSpPr>
          <p:nvPr/>
        </p:nvSpPr>
        <p:spPr>
          <a:xfrm>
            <a:off x="9577232" y="233206"/>
            <a:ext cx="2035833" cy="5394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ts val="0"/>
              </a:spcBef>
              <a:buClr>
                <a:srgbClr val="F2F2F2"/>
              </a:buClr>
              <a:buSzPts val="5000"/>
              <a:buFont typeface="Calibri"/>
              <a:buNone/>
            </a:pPr>
            <a:r>
              <a:rPr lang="pt-PT" sz="3200" b="1" dirty="0">
                <a:solidFill>
                  <a:srgbClr val="F2F2F2"/>
                </a:solidFill>
                <a:latin typeface="Vivaldi" panose="03020602050506090804" pitchFamily="66" charset="0"/>
                <a:ea typeface="Twentieth Century"/>
                <a:cs typeface="Twentieth Century"/>
                <a:sym typeface="Twentieth Century"/>
              </a:rPr>
              <a:t>Kontinua</a:t>
            </a:r>
          </a:p>
          <a:p>
            <a:pPr>
              <a:spcBef>
                <a:spcPts val="0"/>
              </a:spcBef>
              <a:buClr>
                <a:srgbClr val="F2F2F2"/>
              </a:buClr>
              <a:buSzPts val="3500"/>
              <a:buFont typeface="Twentieth Century"/>
              <a:buNone/>
            </a:pPr>
            <a:endParaRPr lang="pt-PT" sz="32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DF2AA7-1EDE-3C14-B1F9-D0043B97924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1684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14851830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100" u="none" strike="noStrike" dirty="0">
                          <a:effectLst/>
                        </a:rPr>
                        <a:t>10,000.00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25144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801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C59C0-8C33-571F-62EC-67B3ADB33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D57931-5040-D5D6-1B27-D4CC6DBC2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B4D32A-D90B-C8AE-C1A0-1EC5FD7CF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546FB73-E98B-669D-F5C2-EA3CDA6B1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374904"/>
            <a:ext cx="9793224" cy="51191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F2F2F2"/>
              </a:buClr>
              <a:buSzPts val="3500"/>
            </a:pPr>
            <a:r>
              <a:rPr lang="pt-PT" sz="2400" b="1" dirty="0">
                <a:solidFill>
                  <a:schemeClr val="bg1"/>
                </a:solidFill>
                <a:latin typeface="Tw Cen MT" panose="020B0602020104020603" pitchFamily="34" charset="0"/>
                <a:sym typeface="Twentieth Century"/>
              </a:rPr>
              <a:t>KONKLUZAUN NO REKOMENDASAUN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Twentieth Century"/>
              <a:buNone/>
            </a:pPr>
            <a:endParaRPr lang="pt-PT" sz="2400" b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93;p23">
            <a:extLst>
              <a:ext uri="{FF2B5EF4-FFF2-40B4-BE49-F238E27FC236}">
                <a16:creationId xmlns:a16="http://schemas.microsoft.com/office/drawing/2014/main" id="{DA110508-57B0-CB2F-FC57-3D32C5E0A376}"/>
              </a:ext>
            </a:extLst>
          </p:cNvPr>
          <p:cNvSpPr txBox="1"/>
          <p:nvPr/>
        </p:nvSpPr>
        <p:spPr>
          <a:xfrm>
            <a:off x="294930" y="892913"/>
            <a:ext cx="1160214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1800" dirty="0">
                <a:solidFill>
                  <a:schemeClr val="dk1"/>
                </a:solidFill>
                <a:latin typeface="Tw Cen MT" panose="020B0602020104020603" pitchFamily="34" charset="0"/>
                <a:cs typeface="Calibri"/>
                <a:sym typeface="Calibri"/>
              </a:rPr>
              <a:t>Rekomenda atu SM sira presiza aselera prosesu sira hanesan: aprovizionamentu, kontratu no pagamentu ba obra/beins no servisu sira </a:t>
            </a:r>
            <a:r>
              <a:rPr lang="pt-PT" sz="1800" dirty="0">
                <a:solidFill>
                  <a:schemeClr val="dk1"/>
                </a:solidFill>
                <a:latin typeface="Tw Cen MT" panose="020B0602020104020603" pitchFamily="34" charset="0"/>
                <a:sym typeface="Twentieth Century"/>
              </a:rPr>
              <a:t>ne’eb</a:t>
            </a:r>
            <a:r>
              <a:rPr lang="en-SG" sz="1800" dirty="0">
                <a:solidFill>
                  <a:schemeClr val="dk1"/>
                </a:solidFill>
                <a:latin typeface="Tw Cen MT" panose="020B0602020104020603" pitchFamily="34" charset="0"/>
              </a:rPr>
              <a:t>é</a:t>
            </a:r>
            <a:r>
              <a:rPr lang="pt-PT" sz="1800" dirty="0">
                <a:solidFill>
                  <a:schemeClr val="dk1"/>
                </a:solidFill>
                <a:latin typeface="Tw Cen MT" panose="020B0602020104020603" pitchFamily="34" charset="0"/>
                <a:cs typeface="Calibri"/>
                <a:sym typeface="Calibri"/>
              </a:rPr>
              <a:t> konklui/simu ona, 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PT" sz="1800" dirty="0">
                <a:solidFill>
                  <a:schemeClr val="tx1"/>
                </a:solidFill>
                <a:latin typeface="Tw Cen MT" panose="020B0602020104020603" pitchFamily="34" charset="0"/>
              </a:rPr>
              <a:t>Utiliza Portal Transpar</a:t>
            </a:r>
            <a:r>
              <a:rPr lang="pt-PT" sz="1800" dirty="0">
                <a:solidFill>
                  <a:schemeClr val="tx1"/>
                </a:solidFill>
                <a:latin typeface="Tw Cen MT" panose="020B0602020104020603" pitchFamily="34" charset="0"/>
                <a:sym typeface="Twentieth Century"/>
              </a:rPr>
              <a:t>é</a:t>
            </a:r>
            <a:r>
              <a:rPr lang="pt-PT" sz="1800" dirty="0">
                <a:solidFill>
                  <a:schemeClr val="tx1"/>
                </a:solidFill>
                <a:latin typeface="Tw Cen MT" panose="020B0602020104020603" pitchFamily="34" charset="0"/>
              </a:rPr>
              <a:t>nsia hodi hatene no monitoriza </a:t>
            </a:r>
            <a:r>
              <a:rPr lang="pt-PT" sz="1800" dirty="0">
                <a:latin typeface="Tw Cen MT" panose="020B0602020104020603" pitchFamily="34" charset="0"/>
              </a:rPr>
              <a:t>konaba progresu ezekusaun orsamental diaria,  semanal,  mensal no trimestral: nune’e halo esforsu nesesáriu hodi bele atinji 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endParaRPr lang="pt-PT" sz="18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359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E4AD7-2AA5-3D6A-F4E1-46695FF50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AA54C85-047C-A2B2-7544-8892CA9FB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2516"/>
            <a:ext cx="12192000" cy="215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F5BA68-EF69-9482-A3A4-04420CEAD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1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FBF14C-E824-1CA2-5EE5-97E04915E038}"/>
              </a:ext>
            </a:extLst>
          </p:cNvPr>
          <p:cNvSpPr txBox="1"/>
          <p:nvPr/>
        </p:nvSpPr>
        <p:spPr>
          <a:xfrm>
            <a:off x="1311215" y="1225753"/>
            <a:ext cx="902323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1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OBRIGADU</a:t>
            </a:r>
            <a:endParaRPr lang="en-US" sz="11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908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1144</Words>
  <Application>Microsoft Office PowerPoint</Application>
  <PresentationFormat>Widescreen</PresentationFormat>
  <Paragraphs>261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Arial Black</vt:lpstr>
      <vt:lpstr>Arial Narrow</vt:lpstr>
      <vt:lpstr>Bahnschrift</vt:lpstr>
      <vt:lpstr>Brush Script MT</vt:lpstr>
      <vt:lpstr>Calibri</vt:lpstr>
      <vt:lpstr>Calibri Light</vt:lpstr>
      <vt:lpstr>Times New Roman</vt:lpstr>
      <vt:lpstr>Tw Cen MT</vt:lpstr>
      <vt:lpstr>Twentieth Century</vt:lpstr>
      <vt:lpstr>Vivaldi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Mardy magno</dc:creator>
  <cp:lastModifiedBy>Mardy magno</cp:lastModifiedBy>
  <cp:revision>165</cp:revision>
  <dcterms:created xsi:type="dcterms:W3CDTF">2025-03-17T11:54:36Z</dcterms:created>
  <dcterms:modified xsi:type="dcterms:W3CDTF">2026-04-08T03:10:05Z</dcterms:modified>
</cp:coreProperties>
</file>